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1" r:id="rId3"/>
    <p:sldId id="283" r:id="rId4"/>
    <p:sldId id="279" r:id="rId5"/>
    <p:sldId id="284" r:id="rId6"/>
  </p:sldIdLst>
  <p:sldSz cx="9144000" cy="5143500" type="screen16x9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000000"/>
    <a:srgbClr val="582400"/>
    <a:srgbClr val="F3950B"/>
    <a:srgbClr val="1984CC"/>
    <a:srgbClr val="03136A"/>
    <a:srgbClr val="35759D"/>
    <a:srgbClr val="35B19D"/>
    <a:srgbClr val="FFFF00"/>
    <a:srgbClr val="B3D3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6" autoAdjust="0"/>
    <p:restoredTop sz="95596" autoAdjust="0"/>
  </p:normalViewPr>
  <p:slideViewPr>
    <p:cSldViewPr>
      <p:cViewPr>
        <p:scale>
          <a:sx n="90" d="100"/>
          <a:sy n="90" d="100"/>
        </p:scale>
        <p:origin x="-270" y="-15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DD97588-79A7-47DB-A603-11523DD5A34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725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C4850C-E958-4707-B236-11AA38634167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325ACC-3F93-4DEA-9FF1-ECF63C367085}" type="slidenum">
              <a:rPr lang="en-US"/>
              <a:pPr/>
              <a:t>2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325ACC-3F93-4DEA-9FF1-ECF63C367085}" type="slidenum">
              <a:rPr lang="en-US"/>
              <a:pPr/>
              <a:t>3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4356BE-C610-4CE3-85BB-06EB13DC2B06}" type="slidenum">
              <a:rPr lang="en-US"/>
              <a:pPr/>
              <a:t>4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4356BE-C610-4CE3-85BB-06EB13DC2B06}" type="slidenum">
              <a:rPr lang="en-US"/>
              <a:pPr/>
              <a:t>5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61975" y="342900"/>
            <a:ext cx="7924800" cy="528638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61975" y="857250"/>
            <a:ext cx="7924800" cy="5143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7936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35719"/>
            <a:ext cx="2171700" cy="413623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35719"/>
            <a:ext cx="6362700" cy="413623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1083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56268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9283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028700"/>
            <a:ext cx="35814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35814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89171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8274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85444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4430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4990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7483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35719"/>
            <a:ext cx="8686800" cy="536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028700"/>
            <a:ext cx="731520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de.li/" TargetMode="External"/><Relationship Id="rId4" Type="http://schemas.openxmlformats.org/officeDocument/2006/relationships/hyperlink" Target="http://cyrilla.b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291736" y="2499742"/>
            <a:ext cx="4570964" cy="1059582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bg-BG" sz="6600" b="1" dirty="0" smtClean="0">
                <a:ln w="1905">
                  <a:solidFill>
                    <a:srgbClr val="582400"/>
                  </a:solidFill>
                </a:ln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ЕКИПИ</a:t>
            </a:r>
            <a:endParaRPr lang="en-US" sz="6600" b="1" dirty="0">
              <a:ln w="1905">
                <a:solidFill>
                  <a:srgbClr val="582400"/>
                </a:solidFill>
              </a:ln>
              <a:solidFill>
                <a:srgbClr val="F3950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Neuropo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652" y="0"/>
            <a:ext cx="674347" cy="5555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496" y="21486"/>
            <a:ext cx="3339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ln w="9525"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ction Man Shaded" pitchFamily="2" charset="0"/>
              </a:rPr>
              <a:t>Comm</a:t>
            </a:r>
            <a:r>
              <a:rPr lang="en-US" sz="3200" b="1" dirty="0" smtClean="0">
                <a:ln w="9525">
                  <a:solidFill>
                    <a:schemeClr val="tx1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Action Man Shaded" pitchFamily="2" charset="0"/>
              </a:rPr>
              <a:t> Meeting</a:t>
            </a:r>
            <a:endParaRPr lang="bg-BG" sz="3200" b="1" dirty="0">
              <a:ln w="9525">
                <a:solidFill>
                  <a:schemeClr val="tx1">
                    <a:lumMod val="50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505004"/>
            <a:ext cx="20983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19-21 </a:t>
            </a:r>
            <a:r>
              <a:rPr lang="bg-BG" sz="1600" b="1" i="1" dirty="0" smtClean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април 2013</a:t>
            </a:r>
            <a:endParaRPr lang="bg-BG" sz="1600" b="1" i="1" dirty="0">
              <a:ln w="3175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26438" y="987575"/>
            <a:ext cx="1665241" cy="2430268"/>
          </a:xfrm>
          <a:prstGeom prst="roundRect">
            <a:avLst>
              <a:gd name="adj" fmla="val 35683"/>
            </a:avLst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189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bg-BG">
              <a:solidFill>
                <a:schemeClr val="lt1"/>
              </a:solidFill>
              <a:latin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3211634" y="1297935"/>
            <a:ext cx="1735953" cy="1735953"/>
          </a:xfrm>
          <a:prstGeom prst="ellipse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1890000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-28726" y="1851670"/>
            <a:ext cx="17204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bg-BG" sz="1800" b="1" i="1" dirty="0" smtClean="0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rPr>
              <a:t>СЪЗДАВАНЕ НА СЪБИТИЕ</a:t>
            </a:r>
            <a:endParaRPr lang="en-US" sz="1100" b="1" i="1" dirty="0">
              <a:ln w="3175">
                <a:solidFill>
                  <a:srgbClr val="000000"/>
                </a:solidFill>
              </a:ln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6731642" y="987574"/>
            <a:ext cx="2232845" cy="2232845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Striped Right Arrow 9"/>
          <p:cNvSpPr/>
          <p:nvPr/>
        </p:nvSpPr>
        <p:spPr>
          <a:xfrm>
            <a:off x="1691679" y="2046788"/>
            <a:ext cx="1354406" cy="236930"/>
          </a:xfrm>
          <a:prstGeom prst="stripedRightArrow">
            <a:avLst>
              <a:gd name="adj1" fmla="val 50000"/>
              <a:gd name="adj2" fmla="val 169724"/>
            </a:avLst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-28724" y="2850490"/>
            <a:ext cx="18644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bg-BG" sz="1800" b="1" i="1" dirty="0" smtClean="0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rPr>
              <a:t>Отдел, ХМ</a:t>
            </a:r>
            <a:endParaRPr lang="en-US" sz="1100" b="1" i="1" dirty="0">
              <a:ln w="3175">
                <a:solidFill>
                  <a:srgbClr val="000000"/>
                </a:solidFill>
              </a:ln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0" y="1059582"/>
            <a:ext cx="15423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bg-BG" sz="1800" b="1" i="1" dirty="0" smtClean="0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rPr>
              <a:t>църква</a:t>
            </a:r>
            <a:endParaRPr lang="en-US" sz="1100" b="1" i="1" dirty="0">
              <a:ln w="3175">
                <a:solidFill>
                  <a:srgbClr val="000000"/>
                </a:solidFill>
              </a:ln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471" y="0"/>
            <a:ext cx="499528" cy="41151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 bwMode="auto">
          <a:xfrm>
            <a:off x="0" y="663538"/>
            <a:ext cx="9144000" cy="0"/>
          </a:xfrm>
          <a:prstGeom prst="line">
            <a:avLst/>
          </a:prstGeom>
          <a:ln/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4572000" cy="555526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bg-BG" sz="3600" b="1" i="1" dirty="0" smtClean="0">
                <a:ln w="1905">
                  <a:solidFill>
                    <a:srgbClr val="000000"/>
                  </a:solidFill>
                </a:ln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ПЪРВИ </a:t>
            </a:r>
            <a:r>
              <a:rPr lang="bg-BG" sz="3600" b="1" i="1" dirty="0" smtClean="0">
                <a:ln w="1905"/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ЕКИП</a:t>
            </a:r>
            <a:endParaRPr lang="ru-RU" sz="3600" b="1" i="1" dirty="0">
              <a:ln w="1905">
                <a:solidFill>
                  <a:srgbClr val="000000"/>
                </a:solidFill>
              </a:ln>
              <a:solidFill>
                <a:srgbClr val="F3950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Neuropol" pitchFamily="34" charset="0"/>
            </a:endParaRPr>
          </a:p>
        </p:txBody>
      </p:sp>
      <p:sp>
        <p:nvSpPr>
          <p:cNvPr id="18" name="Notched Right Arrow 17"/>
          <p:cNvSpPr/>
          <p:nvPr/>
        </p:nvSpPr>
        <p:spPr bwMode="auto">
          <a:xfrm rot="5400000">
            <a:off x="591736" y="1496649"/>
            <a:ext cx="358827" cy="172436"/>
          </a:xfrm>
          <a:prstGeom prst="notchedRightArrow">
            <a:avLst/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21" name="Notched Right Arrow 20"/>
          <p:cNvSpPr/>
          <p:nvPr/>
        </p:nvSpPr>
        <p:spPr bwMode="auto">
          <a:xfrm rot="16200000" flipV="1">
            <a:off x="591735" y="2634856"/>
            <a:ext cx="358827" cy="172436"/>
          </a:xfrm>
          <a:prstGeom prst="notchedRightArrow">
            <a:avLst/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19" name="TextBox 18"/>
          <p:cNvSpPr txBox="1"/>
          <p:nvPr/>
        </p:nvSpPr>
        <p:spPr>
          <a:xfrm>
            <a:off x="26438" y="3417843"/>
            <a:ext cx="21692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smtClean="0">
                <a:solidFill>
                  <a:schemeClr val="bg1"/>
                </a:solidFill>
                <a:latin typeface="Book Antiqua" pitchFamily="18" charset="0"/>
              </a:rPr>
              <a:t>Следете събитията по отдели в </a:t>
            </a:r>
            <a:r>
              <a:rPr lang="en-US" sz="1400" b="1" i="1" u="sng" dirty="0" smtClean="0">
                <a:solidFill>
                  <a:schemeClr val="bg1"/>
                </a:solidFill>
                <a:latin typeface="Book Antiqua" pitchFamily="18" charset="0"/>
              </a:rPr>
              <a:t>sdabg.org</a:t>
            </a:r>
          </a:p>
          <a:p>
            <a:r>
              <a:rPr lang="bg-BG" sz="1400" i="1" dirty="0" smtClean="0">
                <a:solidFill>
                  <a:schemeClr val="bg1"/>
                </a:solidFill>
                <a:latin typeface="Book Antiqua" pitchFamily="18" charset="0"/>
              </a:rPr>
              <a:t>или</a:t>
            </a:r>
          </a:p>
          <a:p>
            <a:r>
              <a:rPr lang="bg-BG" sz="1400" i="1" dirty="0" smtClean="0">
                <a:solidFill>
                  <a:schemeClr val="bg1"/>
                </a:solidFill>
                <a:latin typeface="Book Antiqua" pitchFamily="18" charset="0"/>
              </a:rPr>
              <a:t>във файла </a:t>
            </a:r>
            <a:r>
              <a:rPr lang="bg-BG" sz="1400" b="1" i="1" u="sng" dirty="0" smtClean="0">
                <a:solidFill>
                  <a:schemeClr val="bg1"/>
                </a:solidFill>
                <a:latin typeface="Book Antiqua" pitchFamily="18" charset="0"/>
              </a:rPr>
              <a:t>„Дати 2013“</a:t>
            </a:r>
            <a:endParaRPr lang="bg-BG" sz="1400" b="1" i="1" u="sng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4" name="TextBox 7"/>
          <p:cNvSpPr txBox="1">
            <a:spLocks noChangeArrowheads="1"/>
          </p:cNvSpPr>
          <p:nvPr/>
        </p:nvSpPr>
        <p:spPr bwMode="auto">
          <a:xfrm>
            <a:off x="1542303" y="1779662"/>
            <a:ext cx="165540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bg-BG" sz="1600" b="1" i="1" dirty="0" smtClean="0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rPr>
              <a:t>текст</a:t>
            </a:r>
            <a:endParaRPr lang="en-US" sz="1050" b="1" i="1" dirty="0">
              <a:ln w="3175">
                <a:solidFill>
                  <a:srgbClr val="000000"/>
                </a:solidFill>
              </a:ln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5" name="TextBox 7"/>
          <p:cNvSpPr txBox="1">
            <a:spLocks noChangeArrowheads="1"/>
          </p:cNvSpPr>
          <p:nvPr/>
        </p:nvSpPr>
        <p:spPr bwMode="auto">
          <a:xfrm>
            <a:off x="1542303" y="2211710"/>
            <a:ext cx="16916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bg-BG" sz="1600" b="1" i="1" dirty="0" smtClean="0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rPr>
              <a:t>снимки, видео</a:t>
            </a:r>
            <a:endParaRPr lang="en-US" sz="1050" b="1" i="1" dirty="0">
              <a:ln w="3175">
                <a:solidFill>
                  <a:srgbClr val="000000"/>
                </a:solidFill>
              </a:ln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6" name="Striped Right Arrow 25"/>
          <p:cNvSpPr/>
          <p:nvPr/>
        </p:nvSpPr>
        <p:spPr>
          <a:xfrm>
            <a:off x="5076056" y="2044403"/>
            <a:ext cx="1512168" cy="236930"/>
          </a:xfrm>
          <a:prstGeom prst="stripedRightArrow">
            <a:avLst>
              <a:gd name="adj1" fmla="val 50000"/>
              <a:gd name="adj2" fmla="val 169724"/>
            </a:avLst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20" name="Rectangle 5"/>
          <p:cNvSpPr txBox="1">
            <a:spLocks noChangeArrowheads="1"/>
          </p:cNvSpPr>
          <p:nvPr/>
        </p:nvSpPr>
        <p:spPr bwMode="auto">
          <a:xfrm>
            <a:off x="0" y="649361"/>
            <a:ext cx="1979712" cy="410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bg-BG" sz="1400" b="1" i="1" dirty="0" smtClean="0">
                <a:ln w="1905"/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Кореспондент</a:t>
            </a:r>
            <a:endParaRPr lang="ru-RU" sz="1400" b="1" i="1" dirty="0">
              <a:ln w="1905">
                <a:solidFill>
                  <a:srgbClr val="000000"/>
                </a:solidFill>
              </a:ln>
              <a:solidFill>
                <a:srgbClr val="F3950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Neuropol" pitchFamily="34" charset="0"/>
            </a:endParaRPr>
          </a:p>
        </p:txBody>
      </p:sp>
      <p:sp>
        <p:nvSpPr>
          <p:cNvPr id="22" name="Rectangle 5"/>
          <p:cNvSpPr txBox="1">
            <a:spLocks noChangeArrowheads="1"/>
          </p:cNvSpPr>
          <p:nvPr/>
        </p:nvSpPr>
        <p:spPr bwMode="auto">
          <a:xfrm>
            <a:off x="2915816" y="847927"/>
            <a:ext cx="2304256" cy="555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bg-BG" sz="1600" b="1" i="1" dirty="0" smtClean="0">
                <a:ln w="1905">
                  <a:solidFill>
                    <a:srgbClr val="000000"/>
                  </a:solidFill>
                </a:ln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 ПЪРВИ </a:t>
            </a:r>
            <a:r>
              <a:rPr lang="bg-BG" sz="1600" b="1" i="1" dirty="0" smtClean="0">
                <a:ln w="1905"/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ЕКИП</a:t>
            </a:r>
            <a:endParaRPr lang="ru-RU" sz="1600" b="1" i="1" dirty="0">
              <a:ln w="1905">
                <a:solidFill>
                  <a:srgbClr val="000000"/>
                </a:solidFill>
              </a:ln>
              <a:solidFill>
                <a:srgbClr val="F3950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Neuropol" pitchFamily="34" charset="0"/>
            </a:endParaRPr>
          </a:p>
        </p:txBody>
      </p:sp>
      <p:sp>
        <p:nvSpPr>
          <p:cNvPr id="27" name="Rectangle 5"/>
          <p:cNvSpPr txBox="1">
            <a:spLocks noChangeArrowheads="1"/>
          </p:cNvSpPr>
          <p:nvPr/>
        </p:nvSpPr>
        <p:spPr bwMode="auto">
          <a:xfrm>
            <a:off x="6823791" y="649361"/>
            <a:ext cx="2320208" cy="410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bg-BG" sz="1400" b="1" i="1" dirty="0" smtClean="0">
                <a:ln w="1905"/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Светла Петрова</a:t>
            </a:r>
            <a:endParaRPr lang="ru-RU" sz="1400" b="1" i="1" dirty="0">
              <a:ln w="1905">
                <a:solidFill>
                  <a:srgbClr val="000000"/>
                </a:solidFill>
              </a:ln>
              <a:solidFill>
                <a:srgbClr val="F3950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Neuropo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003" y="1468474"/>
            <a:ext cx="1136255" cy="1463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208" y="1610666"/>
            <a:ext cx="1674263" cy="1005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TextBox 7"/>
          <p:cNvSpPr txBox="1">
            <a:spLocks noChangeArrowheads="1"/>
          </p:cNvSpPr>
          <p:nvPr/>
        </p:nvSpPr>
        <p:spPr bwMode="auto">
          <a:xfrm>
            <a:off x="7092280" y="1081068"/>
            <a:ext cx="151216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 b="1" i="1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defRPr>
            </a:lvl1pPr>
          </a:lstStyle>
          <a:p>
            <a:r>
              <a:rPr lang="bg-BG" dirty="0"/>
              <a:t>публикуване</a:t>
            </a:r>
            <a:endParaRPr lang="en-US" dirty="0"/>
          </a:p>
        </p:txBody>
      </p:sp>
      <p:sp>
        <p:nvSpPr>
          <p:cNvPr id="29" name="Striped Right Arrow 28"/>
          <p:cNvSpPr/>
          <p:nvPr/>
        </p:nvSpPr>
        <p:spPr>
          <a:xfrm rot="11393641">
            <a:off x="1923468" y="933721"/>
            <a:ext cx="1291448" cy="73581"/>
          </a:xfrm>
          <a:prstGeom prst="stripedRightArrow">
            <a:avLst>
              <a:gd name="adj1" fmla="val 50000"/>
              <a:gd name="adj2" fmla="val 169724"/>
            </a:avLst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30" name="Striped Right Arrow 29"/>
          <p:cNvSpPr/>
          <p:nvPr/>
        </p:nvSpPr>
        <p:spPr>
          <a:xfrm rot="576571">
            <a:off x="1926760" y="1037427"/>
            <a:ext cx="1291448" cy="73581"/>
          </a:xfrm>
          <a:prstGeom prst="stripedRightArrow">
            <a:avLst>
              <a:gd name="adj1" fmla="val 50000"/>
              <a:gd name="adj2" fmla="val 169724"/>
            </a:avLst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31" name="Striped Right Arrow 30"/>
          <p:cNvSpPr/>
          <p:nvPr/>
        </p:nvSpPr>
        <p:spPr>
          <a:xfrm rot="10436205">
            <a:off x="5126130" y="935777"/>
            <a:ext cx="1750578" cy="84141"/>
          </a:xfrm>
          <a:prstGeom prst="stripedRightArrow">
            <a:avLst>
              <a:gd name="adj1" fmla="val 50000"/>
              <a:gd name="adj2" fmla="val 169724"/>
            </a:avLst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32" name="Striped Right Arrow 31"/>
          <p:cNvSpPr/>
          <p:nvPr/>
        </p:nvSpPr>
        <p:spPr>
          <a:xfrm rot="21219135">
            <a:off x="5147235" y="1040026"/>
            <a:ext cx="1750576" cy="82082"/>
          </a:xfrm>
          <a:prstGeom prst="stripedRightArrow">
            <a:avLst>
              <a:gd name="adj1" fmla="val 50000"/>
              <a:gd name="adj2" fmla="val 169724"/>
            </a:avLst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33" name="TextBox 7"/>
          <p:cNvSpPr txBox="1">
            <a:spLocks noChangeArrowheads="1"/>
          </p:cNvSpPr>
          <p:nvPr/>
        </p:nvSpPr>
        <p:spPr bwMode="auto">
          <a:xfrm>
            <a:off x="3377426" y="1959523"/>
            <a:ext cx="13810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 b="1" i="1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defRPr>
            </a:lvl1pPr>
          </a:lstStyle>
          <a:p>
            <a:r>
              <a:rPr lang="bg-BG" dirty="0"/>
              <a:t>обработка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050774" y="3435846"/>
            <a:ext cx="21692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smtClean="0">
                <a:solidFill>
                  <a:schemeClr val="bg1"/>
                </a:solidFill>
                <a:latin typeface="Book Antiqua" pitchFamily="18" charset="0"/>
              </a:rPr>
              <a:t>Корекции и редакция на текста, снимките и видеото. Оформяне на изгледа на новината.</a:t>
            </a:r>
            <a:endParaRPr lang="bg-BG" sz="1400" b="1" i="1" u="sng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59832" y="4515966"/>
            <a:ext cx="21692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i="1" dirty="0" smtClean="0">
                <a:solidFill>
                  <a:schemeClr val="bg1"/>
                </a:solidFill>
                <a:latin typeface="Book Antiqua" pitchFamily="18" charset="0"/>
              </a:rPr>
              <a:t>Корекции и редакция на текста, снимките и видеото. Оформяне на изгледа на новината.</a:t>
            </a:r>
            <a:endParaRPr lang="bg-BG" sz="1100" b="1" i="1" u="sng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438" y="4371950"/>
            <a:ext cx="21692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i="1" dirty="0" smtClean="0">
                <a:solidFill>
                  <a:schemeClr val="bg1"/>
                </a:solidFill>
                <a:latin typeface="Book Antiqua" pitchFamily="18" charset="0"/>
              </a:rPr>
              <a:t>Следете събитията по отдели в </a:t>
            </a:r>
            <a:r>
              <a:rPr lang="en-US" sz="1100" b="1" i="1" u="sng" dirty="0" smtClean="0">
                <a:solidFill>
                  <a:schemeClr val="bg1"/>
                </a:solidFill>
                <a:latin typeface="Book Antiqua" pitchFamily="18" charset="0"/>
              </a:rPr>
              <a:t>sdabg.org</a:t>
            </a:r>
          </a:p>
          <a:p>
            <a:r>
              <a:rPr lang="bg-BG" sz="1100" i="1" dirty="0" smtClean="0">
                <a:solidFill>
                  <a:schemeClr val="bg1"/>
                </a:solidFill>
                <a:latin typeface="Book Antiqua" pitchFamily="18" charset="0"/>
              </a:rPr>
              <a:t>или</a:t>
            </a:r>
          </a:p>
          <a:p>
            <a:r>
              <a:rPr lang="bg-BG" sz="1100" i="1" dirty="0" smtClean="0">
                <a:solidFill>
                  <a:schemeClr val="bg1"/>
                </a:solidFill>
                <a:latin typeface="Book Antiqua" pitchFamily="18" charset="0"/>
              </a:rPr>
              <a:t>във файла </a:t>
            </a:r>
            <a:r>
              <a:rPr lang="bg-BG" sz="1100" b="1" i="1" u="sng" dirty="0" smtClean="0">
                <a:solidFill>
                  <a:schemeClr val="bg1"/>
                </a:solidFill>
                <a:latin typeface="Book Antiqua" pitchFamily="18" charset="0"/>
              </a:rPr>
              <a:t>„Дати 2013“</a:t>
            </a:r>
            <a:endParaRPr lang="bg-BG" sz="1100" b="1" i="1" u="sng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95190" y="3435846"/>
            <a:ext cx="2169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smtClean="0">
                <a:solidFill>
                  <a:schemeClr val="bg1"/>
                </a:solidFill>
                <a:latin typeface="Book Antiqua" pitchFamily="18" charset="0"/>
              </a:rPr>
              <a:t>„Предпечат“? Публикуване в </a:t>
            </a:r>
            <a:r>
              <a:rPr lang="en-US" sz="1400" i="1" dirty="0" smtClean="0">
                <a:solidFill>
                  <a:schemeClr val="bg1"/>
                </a:solidFill>
                <a:latin typeface="Book Antiqua" pitchFamily="18" charset="0"/>
              </a:rPr>
              <a:t>web</a:t>
            </a:r>
            <a:r>
              <a:rPr lang="bg-BG" sz="1400" i="1" dirty="0" smtClean="0">
                <a:solidFill>
                  <a:schemeClr val="bg1"/>
                </a:solidFill>
                <a:latin typeface="Book Antiqua" pitchFamily="18" charset="0"/>
              </a:rPr>
              <a:t>.</a:t>
            </a:r>
            <a:endParaRPr lang="bg-BG" sz="1400" b="1" i="1" u="sng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67198" y="4515966"/>
            <a:ext cx="21692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i="1" dirty="0">
                <a:solidFill>
                  <a:schemeClr val="bg1"/>
                </a:solidFill>
                <a:latin typeface="Book Antiqua" pitchFamily="18" charset="0"/>
              </a:rPr>
              <a:t>„Предпечат“? </a:t>
            </a:r>
            <a:endParaRPr lang="en-US" sz="1100" i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r>
              <a:rPr lang="bg-BG" sz="1100" i="1" dirty="0" smtClean="0">
                <a:solidFill>
                  <a:schemeClr val="bg1"/>
                </a:solidFill>
                <a:latin typeface="Book Antiqua" pitchFamily="18" charset="0"/>
              </a:rPr>
              <a:t>Публикуване</a:t>
            </a:r>
            <a:r>
              <a:rPr lang="en-US" sz="1100" i="1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bg-BG" sz="1100" i="1" dirty="0">
                <a:solidFill>
                  <a:schemeClr val="bg1"/>
                </a:solidFill>
                <a:latin typeface="Book Antiqua" pitchFamily="18" charset="0"/>
              </a:rPr>
              <a:t>в </a:t>
            </a:r>
            <a:r>
              <a:rPr lang="en-US" sz="1100" i="1" dirty="0">
                <a:solidFill>
                  <a:schemeClr val="bg1"/>
                </a:solidFill>
                <a:latin typeface="Book Antiqua" pitchFamily="18" charset="0"/>
              </a:rPr>
              <a:t>web</a:t>
            </a:r>
            <a:r>
              <a:rPr lang="bg-BG" sz="1100" i="1" dirty="0" smtClean="0">
                <a:solidFill>
                  <a:schemeClr val="bg1"/>
                </a:solidFill>
                <a:latin typeface="Book Antiqua" pitchFamily="18" charset="0"/>
              </a:rPr>
              <a:t>.</a:t>
            </a:r>
            <a:r>
              <a:rPr lang="en-US" sz="1100" i="1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endParaRPr lang="bg-BG" sz="1100" b="1" i="1" u="sng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74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7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"/>
                            </p:stCondLst>
                            <p:childTnLst>
                              <p:par>
                                <p:cTn id="1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4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/>
      <p:bldP spid="8" grpId="0" animBg="1"/>
      <p:bldP spid="10" grpId="0" animBg="1"/>
      <p:bldP spid="11" grpId="0"/>
      <p:bldP spid="12" grpId="0"/>
      <p:bldP spid="17413" grpId="0"/>
      <p:bldP spid="18" grpId="0" animBg="1"/>
      <p:bldP spid="18" grpId="1" animBg="1"/>
      <p:bldP spid="21" grpId="0" animBg="1"/>
      <p:bldP spid="21" grpId="1" animBg="1"/>
      <p:bldP spid="19" grpId="0"/>
      <p:bldP spid="19" grpId="1"/>
      <p:bldP spid="24" grpId="0"/>
      <p:bldP spid="25" grpId="0"/>
      <p:bldP spid="26" grpId="0" animBg="1"/>
      <p:bldP spid="20" grpId="0"/>
      <p:bldP spid="22" grpId="0"/>
      <p:bldP spid="27" grpId="0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4" grpId="1"/>
      <p:bldP spid="35" grpId="0"/>
      <p:bldP spid="36" grpId="0"/>
      <p:bldP spid="37" grpId="0"/>
      <p:bldP spid="37" grpId="1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26438" y="987575"/>
            <a:ext cx="1665241" cy="2430268"/>
          </a:xfrm>
          <a:prstGeom prst="roundRect">
            <a:avLst>
              <a:gd name="adj" fmla="val 35683"/>
            </a:avLst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18900000" scaled="1"/>
            <a:tileRect/>
          </a:gradFill>
          <a:ln/>
          <a:effectLst>
            <a:outerShdw blurRad="40000" dist="23000" dir="5400000" rotWithShape="0">
              <a:srgbClr val="000000">
                <a:alpha val="35000"/>
              </a:srgbClr>
            </a:outerShdw>
            <a:softEdge rad="317500"/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bg-BG">
              <a:solidFill>
                <a:schemeClr val="lt1"/>
              </a:solidFill>
              <a:latin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3211634" y="1297935"/>
            <a:ext cx="1735953" cy="1735953"/>
          </a:xfrm>
          <a:prstGeom prst="ellipse">
            <a:avLst/>
          </a:prstGeom>
          <a:gradFill flip="none" rotWithShape="1">
            <a:gsLst>
              <a:gs pos="0">
                <a:schemeClr val="accent5">
                  <a:shade val="51000"/>
                  <a:satMod val="130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  <a:lin ang="1890000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-28726" y="1851670"/>
            <a:ext cx="17204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bg-BG" sz="1800" b="1" i="1" dirty="0" smtClean="0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rPr>
              <a:t>СЛЕДЕНЕ ЗА СЪБИТИЕ</a:t>
            </a:r>
            <a:endParaRPr lang="en-US" sz="1100" b="1" i="1" dirty="0">
              <a:ln w="3175">
                <a:solidFill>
                  <a:srgbClr val="000000"/>
                </a:solidFill>
              </a:ln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6731642" y="987574"/>
            <a:ext cx="2232845" cy="2232845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51000"/>
                  <a:satMod val="130000"/>
                </a:schemeClr>
              </a:gs>
              <a:gs pos="80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Striped Right Arrow 9"/>
          <p:cNvSpPr/>
          <p:nvPr/>
        </p:nvSpPr>
        <p:spPr>
          <a:xfrm>
            <a:off x="1691679" y="2046788"/>
            <a:ext cx="1354406" cy="236930"/>
          </a:xfrm>
          <a:prstGeom prst="stripedRightArrow">
            <a:avLst>
              <a:gd name="adj1" fmla="val 50000"/>
              <a:gd name="adj2" fmla="val 169724"/>
            </a:avLst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-28724" y="2850490"/>
            <a:ext cx="157102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800" b="1" i="1" dirty="0" smtClean="0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rPr>
              <a:t>GC, ANN</a:t>
            </a:r>
            <a:endParaRPr lang="en-US" sz="1100" b="1" i="1" dirty="0">
              <a:ln w="3175">
                <a:solidFill>
                  <a:srgbClr val="000000"/>
                </a:solidFill>
              </a:ln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0" y="1059582"/>
            <a:ext cx="154230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800" b="1" i="1" dirty="0" smtClean="0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rPr>
              <a:t>EUD</a:t>
            </a:r>
            <a:endParaRPr lang="en-US" sz="1100" b="1" i="1" dirty="0">
              <a:ln w="3175">
                <a:solidFill>
                  <a:srgbClr val="000000"/>
                </a:solidFill>
              </a:ln>
              <a:solidFill>
                <a:schemeClr val="bg1"/>
              </a:solidFill>
              <a:latin typeface="Book Antiqua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471" y="0"/>
            <a:ext cx="499528" cy="411510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 bwMode="auto">
          <a:xfrm>
            <a:off x="0" y="663538"/>
            <a:ext cx="9144000" cy="0"/>
          </a:xfrm>
          <a:prstGeom prst="line">
            <a:avLst/>
          </a:prstGeom>
          <a:ln/>
          <a:effectLst>
            <a:glow rad="635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  <a:ex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4572000" cy="555526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bg-BG" sz="3600" b="1" i="1" dirty="0" smtClean="0">
                <a:ln w="1905">
                  <a:solidFill>
                    <a:srgbClr val="000000"/>
                  </a:solidFill>
                </a:ln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ВТОРИ </a:t>
            </a:r>
            <a:r>
              <a:rPr lang="bg-BG" sz="3600" b="1" i="1" dirty="0" smtClean="0">
                <a:ln w="1905"/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ЕКИП</a:t>
            </a:r>
            <a:endParaRPr lang="ru-RU" sz="3600" b="1" i="1" dirty="0">
              <a:ln w="1905">
                <a:solidFill>
                  <a:srgbClr val="000000"/>
                </a:solidFill>
              </a:ln>
              <a:solidFill>
                <a:srgbClr val="F3950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Neuropol" pitchFamily="34" charset="0"/>
            </a:endParaRPr>
          </a:p>
        </p:txBody>
      </p:sp>
      <p:sp>
        <p:nvSpPr>
          <p:cNvPr id="18" name="Notched Right Arrow 17"/>
          <p:cNvSpPr/>
          <p:nvPr/>
        </p:nvSpPr>
        <p:spPr bwMode="auto">
          <a:xfrm rot="5400000">
            <a:off x="591736" y="1496649"/>
            <a:ext cx="358827" cy="172436"/>
          </a:xfrm>
          <a:prstGeom prst="notchedRightArrow">
            <a:avLst/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21" name="Notched Right Arrow 20"/>
          <p:cNvSpPr/>
          <p:nvPr/>
        </p:nvSpPr>
        <p:spPr bwMode="auto">
          <a:xfrm rot="16200000" flipV="1">
            <a:off x="591735" y="2634856"/>
            <a:ext cx="358827" cy="172436"/>
          </a:xfrm>
          <a:prstGeom prst="notchedRightArrow">
            <a:avLst/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19" name="TextBox 18"/>
          <p:cNvSpPr txBox="1"/>
          <p:nvPr/>
        </p:nvSpPr>
        <p:spPr>
          <a:xfrm>
            <a:off x="26438" y="3291830"/>
            <a:ext cx="23424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smtClean="0">
                <a:solidFill>
                  <a:schemeClr val="bg1"/>
                </a:solidFill>
                <a:latin typeface="Book Antiqua" pitchFamily="18" charset="0"/>
              </a:rPr>
              <a:t>Следете събитията в</a:t>
            </a:r>
          </a:p>
          <a:p>
            <a:r>
              <a:rPr lang="en-US" sz="1400" b="1" i="1" u="sng" dirty="0">
                <a:solidFill>
                  <a:schemeClr val="bg1"/>
                </a:solidFill>
                <a:latin typeface="Book Antiqua" pitchFamily="18" charset="0"/>
              </a:rPr>
              <a:t>http://eud.adventist.org</a:t>
            </a:r>
            <a:endParaRPr lang="bg-BG" sz="1400" b="1" i="1" u="sng" dirty="0">
              <a:solidFill>
                <a:schemeClr val="bg1"/>
              </a:solidFill>
              <a:latin typeface="Book Antiqua" pitchFamily="18" charset="0"/>
            </a:endParaRPr>
          </a:p>
          <a:p>
            <a:r>
              <a:rPr lang="en-US" sz="1400" b="1" i="1" u="sng" dirty="0">
                <a:solidFill>
                  <a:schemeClr val="bg1"/>
                </a:solidFill>
                <a:latin typeface="Book Antiqua" pitchFamily="18" charset="0"/>
              </a:rPr>
              <a:t>http://</a:t>
            </a:r>
            <a:r>
              <a:rPr lang="en-US" sz="1400" b="1" i="1" u="sng" dirty="0" smtClean="0">
                <a:solidFill>
                  <a:schemeClr val="bg1"/>
                </a:solidFill>
                <a:latin typeface="Book Antiqua" pitchFamily="18" charset="0"/>
              </a:rPr>
              <a:t>www.adventist.org</a:t>
            </a:r>
            <a:endParaRPr lang="bg-BG" sz="1400" b="1" i="1" u="sng" dirty="0" smtClean="0">
              <a:solidFill>
                <a:schemeClr val="bg1"/>
              </a:solidFill>
              <a:latin typeface="Book Antiqua" pitchFamily="18" charset="0"/>
            </a:endParaRPr>
          </a:p>
          <a:p>
            <a:r>
              <a:rPr lang="en-US" sz="1400" b="1" i="1" u="sng" dirty="0" smtClean="0">
                <a:solidFill>
                  <a:schemeClr val="bg1"/>
                </a:solidFill>
                <a:latin typeface="Book Antiqua" pitchFamily="18" charset="0"/>
              </a:rPr>
              <a:t>http</a:t>
            </a:r>
            <a:r>
              <a:rPr lang="en-US" sz="1400" b="1" i="1" u="sng" dirty="0">
                <a:solidFill>
                  <a:schemeClr val="bg1"/>
                </a:solidFill>
                <a:latin typeface="Book Antiqua" pitchFamily="18" charset="0"/>
              </a:rPr>
              <a:t>://</a:t>
            </a:r>
            <a:r>
              <a:rPr lang="en-US" sz="1400" b="1" i="1" u="sng" dirty="0" smtClean="0">
                <a:solidFill>
                  <a:schemeClr val="bg1"/>
                </a:solidFill>
                <a:latin typeface="Book Antiqua" pitchFamily="18" charset="0"/>
              </a:rPr>
              <a:t>news.adventist.org</a:t>
            </a:r>
          </a:p>
        </p:txBody>
      </p:sp>
      <p:sp>
        <p:nvSpPr>
          <p:cNvPr id="24" name="TextBox 7"/>
          <p:cNvSpPr txBox="1">
            <a:spLocks noChangeArrowheads="1"/>
          </p:cNvSpPr>
          <p:nvPr/>
        </p:nvSpPr>
        <p:spPr bwMode="auto">
          <a:xfrm>
            <a:off x="1542303" y="1779662"/>
            <a:ext cx="165540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bg-BG" sz="1600" b="1" i="1" dirty="0" smtClean="0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rPr>
              <a:t>текст</a:t>
            </a:r>
            <a:endParaRPr lang="en-US" sz="1050" b="1" i="1" dirty="0">
              <a:ln w="3175">
                <a:solidFill>
                  <a:srgbClr val="000000"/>
                </a:solidFill>
              </a:ln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5" name="TextBox 7"/>
          <p:cNvSpPr txBox="1">
            <a:spLocks noChangeArrowheads="1"/>
          </p:cNvSpPr>
          <p:nvPr/>
        </p:nvSpPr>
        <p:spPr bwMode="auto">
          <a:xfrm>
            <a:off x="1542303" y="2211710"/>
            <a:ext cx="16916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bg-BG" sz="1600" b="1" i="1" dirty="0" smtClean="0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rPr>
              <a:t>снимки, видео</a:t>
            </a:r>
            <a:endParaRPr lang="en-US" sz="1050" b="1" i="1" dirty="0">
              <a:ln w="3175">
                <a:solidFill>
                  <a:srgbClr val="000000"/>
                </a:solidFill>
              </a:ln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26" name="Striped Right Arrow 25"/>
          <p:cNvSpPr/>
          <p:nvPr/>
        </p:nvSpPr>
        <p:spPr>
          <a:xfrm>
            <a:off x="5076056" y="2044403"/>
            <a:ext cx="1512168" cy="236930"/>
          </a:xfrm>
          <a:prstGeom prst="stripedRightArrow">
            <a:avLst>
              <a:gd name="adj1" fmla="val 50000"/>
              <a:gd name="adj2" fmla="val 169724"/>
            </a:avLst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20" name="Rectangle 5"/>
          <p:cNvSpPr txBox="1">
            <a:spLocks noChangeArrowheads="1"/>
          </p:cNvSpPr>
          <p:nvPr/>
        </p:nvSpPr>
        <p:spPr bwMode="auto">
          <a:xfrm>
            <a:off x="0" y="649361"/>
            <a:ext cx="2051720" cy="410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bg-BG" sz="1400" b="1" i="1" dirty="0" smtClean="0">
                <a:ln w="1905"/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Отдел „Комуникации“</a:t>
            </a:r>
            <a:endParaRPr lang="ru-RU" sz="1400" b="1" i="1" dirty="0">
              <a:ln w="1905">
                <a:solidFill>
                  <a:srgbClr val="000000"/>
                </a:solidFill>
              </a:ln>
              <a:solidFill>
                <a:srgbClr val="F3950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Neuropol" pitchFamily="34" charset="0"/>
            </a:endParaRPr>
          </a:p>
        </p:txBody>
      </p:sp>
      <p:sp>
        <p:nvSpPr>
          <p:cNvPr id="22" name="Rectangle 5"/>
          <p:cNvSpPr txBox="1">
            <a:spLocks noChangeArrowheads="1"/>
          </p:cNvSpPr>
          <p:nvPr/>
        </p:nvSpPr>
        <p:spPr bwMode="auto">
          <a:xfrm>
            <a:off x="2915816" y="847927"/>
            <a:ext cx="2304256" cy="555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bg-BG" sz="1600" b="1" i="1" dirty="0" smtClean="0">
                <a:ln w="1905">
                  <a:solidFill>
                    <a:srgbClr val="000000"/>
                  </a:solidFill>
                </a:ln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 ВТОРИ </a:t>
            </a:r>
            <a:r>
              <a:rPr lang="bg-BG" sz="1600" b="1" i="1" dirty="0" smtClean="0">
                <a:ln w="1905"/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ЕКИП</a:t>
            </a:r>
            <a:endParaRPr lang="ru-RU" sz="1600" b="1" i="1" dirty="0">
              <a:ln w="1905">
                <a:solidFill>
                  <a:srgbClr val="000000"/>
                </a:solidFill>
              </a:ln>
              <a:solidFill>
                <a:srgbClr val="F3950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Neuropol" pitchFamily="34" charset="0"/>
            </a:endParaRPr>
          </a:p>
        </p:txBody>
      </p:sp>
      <p:sp>
        <p:nvSpPr>
          <p:cNvPr id="27" name="Rectangle 5"/>
          <p:cNvSpPr txBox="1">
            <a:spLocks noChangeArrowheads="1"/>
          </p:cNvSpPr>
          <p:nvPr/>
        </p:nvSpPr>
        <p:spPr bwMode="auto">
          <a:xfrm>
            <a:off x="6823791" y="649361"/>
            <a:ext cx="2320208" cy="410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ctr"/>
            <a:r>
              <a:rPr lang="bg-BG" sz="1400" b="1" i="1" dirty="0" smtClean="0">
                <a:ln w="1905"/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Светла Петрова</a:t>
            </a:r>
            <a:endParaRPr lang="ru-RU" sz="1400" b="1" i="1" dirty="0">
              <a:ln w="1905">
                <a:solidFill>
                  <a:srgbClr val="000000"/>
                </a:solidFill>
              </a:ln>
              <a:solidFill>
                <a:srgbClr val="F3950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Neuropo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003" y="1468474"/>
            <a:ext cx="1136255" cy="14633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208" y="1610666"/>
            <a:ext cx="1674263" cy="1005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8" name="TextBox 7"/>
          <p:cNvSpPr txBox="1">
            <a:spLocks noChangeArrowheads="1"/>
          </p:cNvSpPr>
          <p:nvPr/>
        </p:nvSpPr>
        <p:spPr bwMode="auto">
          <a:xfrm>
            <a:off x="7092280" y="1081068"/>
            <a:ext cx="151216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 b="1" i="1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defRPr>
            </a:lvl1pPr>
          </a:lstStyle>
          <a:p>
            <a:r>
              <a:rPr lang="bg-BG" dirty="0"/>
              <a:t>публикуване</a:t>
            </a:r>
            <a:endParaRPr lang="en-US" dirty="0"/>
          </a:p>
        </p:txBody>
      </p:sp>
      <p:sp>
        <p:nvSpPr>
          <p:cNvPr id="31" name="Striped Right Arrow 30"/>
          <p:cNvSpPr/>
          <p:nvPr/>
        </p:nvSpPr>
        <p:spPr>
          <a:xfrm rot="10436205">
            <a:off x="5126130" y="935777"/>
            <a:ext cx="1750578" cy="84141"/>
          </a:xfrm>
          <a:prstGeom prst="stripedRightArrow">
            <a:avLst>
              <a:gd name="adj1" fmla="val 50000"/>
              <a:gd name="adj2" fmla="val 169724"/>
            </a:avLst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32" name="Striped Right Arrow 31"/>
          <p:cNvSpPr/>
          <p:nvPr/>
        </p:nvSpPr>
        <p:spPr>
          <a:xfrm rot="21219135">
            <a:off x="5147235" y="1040026"/>
            <a:ext cx="1750576" cy="82082"/>
          </a:xfrm>
          <a:prstGeom prst="stripedRightArrow">
            <a:avLst>
              <a:gd name="adj1" fmla="val 50000"/>
              <a:gd name="adj2" fmla="val 169724"/>
            </a:avLst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bg-BG"/>
          </a:p>
        </p:txBody>
      </p:sp>
      <p:sp>
        <p:nvSpPr>
          <p:cNvPr id="33" name="TextBox 7"/>
          <p:cNvSpPr txBox="1">
            <a:spLocks noChangeArrowheads="1"/>
          </p:cNvSpPr>
          <p:nvPr/>
        </p:nvSpPr>
        <p:spPr bwMode="auto">
          <a:xfrm>
            <a:off x="3377426" y="1959523"/>
            <a:ext cx="13810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600" b="1" i="1">
                <a:ln w="3175">
                  <a:solidFill>
                    <a:srgbClr val="000000"/>
                  </a:solidFill>
                </a:ln>
                <a:solidFill>
                  <a:schemeClr val="bg1"/>
                </a:solidFill>
                <a:latin typeface="Book Antiqua" pitchFamily="18" charset="0"/>
              </a:defRPr>
            </a:lvl1pPr>
          </a:lstStyle>
          <a:p>
            <a:r>
              <a:rPr lang="bg-BG" dirty="0" smtClean="0"/>
              <a:t>Превод, обработка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050774" y="3435846"/>
            <a:ext cx="216929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smtClean="0">
                <a:solidFill>
                  <a:schemeClr val="bg1"/>
                </a:solidFill>
                <a:latin typeface="Book Antiqua" pitchFamily="18" charset="0"/>
              </a:rPr>
              <a:t>Превод, корекции и редакция на текста, снимките и видеото. Оформяне на изгледа на новината.</a:t>
            </a:r>
            <a:endParaRPr lang="bg-BG" sz="1400" b="1" i="1" u="sng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59832" y="4515966"/>
            <a:ext cx="216929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i="1" dirty="0" smtClean="0">
                <a:solidFill>
                  <a:schemeClr val="bg1"/>
                </a:solidFill>
                <a:latin typeface="Book Antiqua" pitchFamily="18" charset="0"/>
              </a:rPr>
              <a:t>Корекции и редакция на текста, снимките и видеото. Оформяне на изгледа на новината.</a:t>
            </a:r>
            <a:endParaRPr lang="bg-BG" sz="1100" b="1" i="1" u="sng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6438" y="4227934"/>
            <a:ext cx="216929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i="1" dirty="0" smtClean="0">
                <a:solidFill>
                  <a:schemeClr val="bg1"/>
                </a:solidFill>
                <a:latin typeface="Book Antiqua" pitchFamily="18" charset="0"/>
              </a:rPr>
              <a:t>Следете </a:t>
            </a:r>
            <a:r>
              <a:rPr lang="bg-BG" sz="1100" i="1" dirty="0">
                <a:solidFill>
                  <a:schemeClr val="bg1"/>
                </a:solidFill>
                <a:latin typeface="Book Antiqua" pitchFamily="18" charset="0"/>
              </a:rPr>
              <a:t>събитията </a:t>
            </a:r>
            <a:r>
              <a:rPr lang="bg-BG" sz="1100" i="1" dirty="0" err="1">
                <a:solidFill>
                  <a:schemeClr val="bg1"/>
                </a:solidFill>
                <a:latin typeface="Book Antiqua" pitchFamily="18" charset="0"/>
              </a:rPr>
              <a:t>събитията</a:t>
            </a:r>
            <a:r>
              <a:rPr lang="bg-BG" sz="1100" i="1" dirty="0">
                <a:solidFill>
                  <a:schemeClr val="bg1"/>
                </a:solidFill>
                <a:latin typeface="Book Antiqua" pitchFamily="18" charset="0"/>
              </a:rPr>
              <a:t> в</a:t>
            </a:r>
          </a:p>
          <a:p>
            <a:r>
              <a:rPr lang="en-US" sz="1100" b="1" i="1" u="sng" dirty="0">
                <a:solidFill>
                  <a:schemeClr val="bg1"/>
                </a:solidFill>
                <a:latin typeface="Book Antiqua" pitchFamily="18" charset="0"/>
              </a:rPr>
              <a:t>http://eud.adventist.org</a:t>
            </a:r>
            <a:endParaRPr lang="bg-BG" sz="1100" b="1" i="1" u="sng" dirty="0">
              <a:solidFill>
                <a:schemeClr val="bg1"/>
              </a:solidFill>
              <a:latin typeface="Book Antiqua" pitchFamily="18" charset="0"/>
            </a:endParaRPr>
          </a:p>
          <a:p>
            <a:r>
              <a:rPr lang="en-US" sz="1100" b="1" i="1" u="sng" dirty="0">
                <a:solidFill>
                  <a:schemeClr val="bg1"/>
                </a:solidFill>
                <a:latin typeface="Book Antiqua" pitchFamily="18" charset="0"/>
              </a:rPr>
              <a:t>http://www.adventist.org</a:t>
            </a:r>
            <a:endParaRPr lang="bg-BG" sz="1100" b="1" i="1" u="sng" dirty="0">
              <a:solidFill>
                <a:schemeClr val="bg1"/>
              </a:solidFill>
              <a:latin typeface="Book Antiqua" pitchFamily="18" charset="0"/>
            </a:endParaRPr>
          </a:p>
          <a:p>
            <a:r>
              <a:rPr lang="en-US" sz="1100" b="1" i="1" u="sng" dirty="0">
                <a:solidFill>
                  <a:schemeClr val="bg1"/>
                </a:solidFill>
                <a:latin typeface="Book Antiqua" pitchFamily="18" charset="0"/>
              </a:rPr>
              <a:t>http://news.adventist.org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795190" y="3435846"/>
            <a:ext cx="2169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i="1" dirty="0" smtClean="0">
                <a:solidFill>
                  <a:schemeClr val="bg1"/>
                </a:solidFill>
                <a:latin typeface="Book Antiqua" pitchFamily="18" charset="0"/>
              </a:rPr>
              <a:t>„Предпечат“? Публикуване в </a:t>
            </a:r>
            <a:r>
              <a:rPr lang="en-US" sz="1400" i="1" dirty="0" smtClean="0">
                <a:solidFill>
                  <a:schemeClr val="bg1"/>
                </a:solidFill>
                <a:latin typeface="Book Antiqua" pitchFamily="18" charset="0"/>
              </a:rPr>
              <a:t>web</a:t>
            </a:r>
            <a:r>
              <a:rPr lang="bg-BG" sz="1400" i="1" dirty="0" smtClean="0">
                <a:solidFill>
                  <a:schemeClr val="bg1"/>
                </a:solidFill>
                <a:latin typeface="Book Antiqua" pitchFamily="18" charset="0"/>
              </a:rPr>
              <a:t>.</a:t>
            </a:r>
            <a:endParaRPr lang="bg-BG" sz="1400" b="1" i="1" u="sng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867198" y="4515966"/>
            <a:ext cx="21692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i="1" dirty="0">
                <a:solidFill>
                  <a:schemeClr val="bg1"/>
                </a:solidFill>
                <a:latin typeface="Book Antiqua" pitchFamily="18" charset="0"/>
              </a:rPr>
              <a:t>„Предпечат“? </a:t>
            </a:r>
            <a:endParaRPr lang="en-US" sz="1100" i="1" dirty="0" smtClean="0">
              <a:solidFill>
                <a:schemeClr val="bg1"/>
              </a:solidFill>
              <a:latin typeface="Book Antiqua" pitchFamily="18" charset="0"/>
            </a:endParaRPr>
          </a:p>
          <a:p>
            <a:r>
              <a:rPr lang="bg-BG" sz="1100" i="1" dirty="0" smtClean="0">
                <a:solidFill>
                  <a:schemeClr val="bg1"/>
                </a:solidFill>
                <a:latin typeface="Book Antiqua" pitchFamily="18" charset="0"/>
              </a:rPr>
              <a:t>Публикуване</a:t>
            </a:r>
            <a:r>
              <a:rPr lang="en-US" sz="1100" i="1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r>
              <a:rPr lang="bg-BG" sz="1100" i="1" dirty="0">
                <a:solidFill>
                  <a:schemeClr val="bg1"/>
                </a:solidFill>
                <a:latin typeface="Book Antiqua" pitchFamily="18" charset="0"/>
              </a:rPr>
              <a:t>в </a:t>
            </a:r>
            <a:r>
              <a:rPr lang="en-US" sz="1100" i="1" dirty="0">
                <a:solidFill>
                  <a:schemeClr val="bg1"/>
                </a:solidFill>
                <a:latin typeface="Book Antiqua" pitchFamily="18" charset="0"/>
              </a:rPr>
              <a:t>web</a:t>
            </a:r>
            <a:r>
              <a:rPr lang="bg-BG" sz="1100" i="1" dirty="0" smtClean="0">
                <a:solidFill>
                  <a:schemeClr val="bg1"/>
                </a:solidFill>
                <a:latin typeface="Book Antiqua" pitchFamily="18" charset="0"/>
              </a:rPr>
              <a:t>.</a:t>
            </a:r>
            <a:r>
              <a:rPr lang="en-US" sz="1100" i="1" dirty="0" smtClean="0">
                <a:solidFill>
                  <a:schemeClr val="bg1"/>
                </a:solidFill>
                <a:latin typeface="Book Antiqua" pitchFamily="18" charset="0"/>
              </a:rPr>
              <a:t> </a:t>
            </a:r>
            <a:endParaRPr lang="bg-BG" sz="1100" b="1" i="1" u="sng" dirty="0">
              <a:solidFill>
                <a:schemeClr val="bg1"/>
              </a:solidFill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87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7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4" presetClass="entr" presetSubtype="1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/>
      <p:bldP spid="8" grpId="0" animBg="1"/>
      <p:bldP spid="10" grpId="0" animBg="1"/>
      <p:bldP spid="11" grpId="0"/>
      <p:bldP spid="12" grpId="0"/>
      <p:bldP spid="17413" grpId="0"/>
      <p:bldP spid="18" grpId="0" animBg="1"/>
      <p:bldP spid="18" grpId="1" animBg="1"/>
      <p:bldP spid="21" grpId="0" animBg="1"/>
      <p:bldP spid="21" grpId="1" animBg="1"/>
      <p:bldP spid="19" grpId="0"/>
      <p:bldP spid="19" grpId="1"/>
      <p:bldP spid="24" grpId="0"/>
      <p:bldP spid="25" grpId="0"/>
      <p:bldP spid="26" grpId="0" animBg="1"/>
      <p:bldP spid="20" grpId="0"/>
      <p:bldP spid="22" grpId="0"/>
      <p:bldP spid="27" grpId="0"/>
      <p:bldP spid="28" grpId="0"/>
      <p:bldP spid="31" grpId="0" animBg="1"/>
      <p:bldP spid="32" grpId="0" animBg="1"/>
      <p:bldP spid="33" grpId="0"/>
      <p:bldP spid="34" grpId="0"/>
      <p:bldP spid="34" grpId="1"/>
      <p:bldP spid="35" grpId="0"/>
      <p:bldP spid="36" grpId="0"/>
      <p:bldP spid="37" grpId="0"/>
      <p:bldP spid="37" grpId="1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32111"/>
            <a:ext cx="4392488" cy="53697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bg-BG" sz="3600" b="1" i="1" dirty="0" smtClean="0">
                <a:ln w="1905">
                  <a:solidFill>
                    <a:srgbClr val="000000"/>
                  </a:solidFill>
                </a:ln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Тюрлюгювеч</a:t>
            </a:r>
            <a:endParaRPr lang="en-US" sz="3600" b="1" i="1" dirty="0">
              <a:ln w="1905">
                <a:solidFill>
                  <a:srgbClr val="000000"/>
                </a:solidFill>
              </a:ln>
              <a:solidFill>
                <a:srgbClr val="F3950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Neuropol" pitchFamily="34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485900"/>
            <a:ext cx="6934200" cy="3200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bg-BG" altLang="ko-KR" sz="2000" b="1" dirty="0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Грешки! </a:t>
            </a:r>
            <a:r>
              <a:rPr lang="bg-BG" altLang="ko-KR" sz="2000" dirty="0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Програми</a:t>
            </a:r>
            <a:r>
              <a:rPr lang="en-US" altLang="ko-KR" sz="2000" dirty="0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 </a:t>
            </a:r>
            <a:r>
              <a:rPr lang="en-US" altLang="ko-KR" sz="2000" dirty="0" smtClean="0">
                <a:solidFill>
                  <a:srgbClr val="0070C0"/>
                </a:solidFill>
                <a:latin typeface="Candara" pitchFamily="34" charset="0"/>
                <a:ea typeface="굴림" charset="-127"/>
              </a:rPr>
              <a:t>- </a:t>
            </a:r>
            <a:r>
              <a:rPr lang="bg-BG" sz="2000" b="1" dirty="0">
                <a:solidFill>
                  <a:srgbClr val="0070C0"/>
                </a:solidFill>
                <a:latin typeface="Candara" pitchFamily="34" charset="0"/>
              </a:rPr>
              <a:t>Кирила Корект </a:t>
            </a:r>
            <a:r>
              <a:rPr lang="bg-BG" sz="2000" b="1" dirty="0" smtClean="0">
                <a:solidFill>
                  <a:srgbClr val="0070C0"/>
                </a:solidFill>
                <a:latin typeface="Candara" pitchFamily="34" charset="0"/>
              </a:rPr>
              <a:t>10</a:t>
            </a:r>
            <a:r>
              <a:rPr lang="en-US" sz="2000" b="1" dirty="0" smtClean="0">
                <a:solidFill>
                  <a:srgbClr val="0070C0"/>
                </a:solidFill>
                <a:latin typeface="Candara" pitchFamily="34" charset="0"/>
              </a:rPr>
              <a:t> </a:t>
            </a:r>
            <a:r>
              <a:rPr lang="en-US" altLang="ko-KR" sz="2000" dirty="0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Candara" pitchFamily="34" charset="0"/>
                <a:ea typeface="굴림" charset="-127"/>
                <a:hlinkClick r:id="rId4"/>
              </a:rPr>
              <a:t>http://cyrilla.bg</a:t>
            </a:r>
            <a:r>
              <a:rPr lang="en-US" altLang="ko-KR" sz="2000" dirty="0" smtClean="0">
                <a:solidFill>
                  <a:schemeClr val="tx1"/>
                </a:solidFill>
                <a:latin typeface="Candara" pitchFamily="34" charset="0"/>
                <a:ea typeface="굴림" charset="-127"/>
                <a:hlinkClick r:id="rId4"/>
              </a:rPr>
              <a:t>/</a:t>
            </a:r>
            <a:endParaRPr lang="bg-BG" altLang="ko-KR" sz="2000" dirty="0" smtClean="0">
              <a:solidFill>
                <a:schemeClr val="tx1"/>
              </a:solidFill>
              <a:latin typeface="Candar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ko-KR" sz="2000" dirty="0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 </a:t>
            </a:r>
            <a:endParaRPr lang="bg-BG" altLang="ko-KR" sz="2000" dirty="0" smtClean="0">
              <a:solidFill>
                <a:schemeClr val="tx1"/>
              </a:solidFill>
              <a:latin typeface="Candar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bg-BG" altLang="ko-KR" sz="2000" b="1" dirty="0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Благинки</a:t>
            </a:r>
            <a:r>
              <a:rPr lang="en-US" altLang="ko-KR" sz="2000" dirty="0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 –</a:t>
            </a:r>
            <a:r>
              <a:rPr lang="bg-BG" altLang="ko-KR" sz="2000" dirty="0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 </a:t>
            </a:r>
            <a:r>
              <a:rPr lang="en-US" altLang="ko-KR" sz="2000" dirty="0">
                <a:solidFill>
                  <a:schemeClr val="tx1"/>
                </a:solidFill>
                <a:latin typeface="Candara" pitchFamily="34" charset="0"/>
                <a:ea typeface="굴림" charset="-127"/>
                <a:hlinkClick r:id="rId5"/>
              </a:rPr>
              <a:t>http://</a:t>
            </a:r>
            <a:r>
              <a:rPr lang="en-US" altLang="ko-KR" sz="2000" dirty="0" smtClean="0">
                <a:solidFill>
                  <a:schemeClr val="tx1"/>
                </a:solidFill>
                <a:latin typeface="Candara" pitchFamily="34" charset="0"/>
                <a:ea typeface="굴림" charset="-127"/>
                <a:hlinkClick r:id="rId5"/>
              </a:rPr>
              <a:t>ide.li</a:t>
            </a:r>
            <a:r>
              <a:rPr lang="bg-BG" altLang="ko-KR" sz="2000" dirty="0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 , Нова Зеландия, Изабела. </a:t>
            </a:r>
            <a:r>
              <a:rPr lang="bg-BG" altLang="ko-KR" sz="2000" dirty="0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     Подобрете, освежете стила си!</a:t>
            </a:r>
          </a:p>
          <a:p>
            <a:pPr>
              <a:lnSpc>
                <a:spcPct val="80000"/>
              </a:lnSpc>
            </a:pPr>
            <a:endParaRPr lang="bg-BG" altLang="ko-KR" sz="2000" dirty="0" smtClean="0">
              <a:solidFill>
                <a:schemeClr val="tx1"/>
              </a:solidFill>
              <a:latin typeface="Candar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bg-BG" altLang="ko-KR" sz="2000" dirty="0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Мобилни </a:t>
            </a:r>
            <a:r>
              <a:rPr lang="bg-BG" altLang="ko-KR" sz="2000" dirty="0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комуникации – </a:t>
            </a:r>
            <a:r>
              <a:rPr lang="bg-BG" altLang="ko-KR" sz="2000" b="1" dirty="0" err="1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Смартфон</a:t>
            </a:r>
            <a:r>
              <a:rPr lang="bg-BG" altLang="ko-KR" sz="2000" b="1" dirty="0" smtClean="0">
                <a:solidFill>
                  <a:schemeClr val="tx1"/>
                </a:solidFill>
                <a:latin typeface="Candara" pitchFamily="34" charset="0"/>
                <a:ea typeface="굴림" charset="-127"/>
              </a:rPr>
              <a:t>!</a:t>
            </a:r>
          </a:p>
          <a:p>
            <a:pPr marL="0" indent="0">
              <a:lnSpc>
                <a:spcPct val="80000"/>
              </a:lnSpc>
              <a:buNone/>
            </a:pPr>
            <a:endParaRPr lang="bg-BG" altLang="ko-KR" sz="2000" b="1" dirty="0" smtClean="0">
              <a:solidFill>
                <a:schemeClr val="tx1"/>
              </a:solidFill>
              <a:latin typeface="Candar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bg-BG" altLang="ko-KR" sz="2000" dirty="0" smtClean="0">
              <a:solidFill>
                <a:schemeClr val="tx1"/>
              </a:solidFill>
              <a:latin typeface="Candara" pitchFamily="34" charset="0"/>
              <a:ea typeface="굴림" charset="-127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32111"/>
            <a:ext cx="4392488" cy="536972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bg-BG" sz="3600" b="1" i="1" dirty="0" smtClean="0">
                <a:ln w="1905">
                  <a:solidFill>
                    <a:srgbClr val="000000"/>
                  </a:solidFill>
                </a:ln>
                <a:solidFill>
                  <a:srgbClr val="F3950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Neuropol" pitchFamily="34" charset="0"/>
              </a:rPr>
              <a:t>Тюрлюгювеч</a:t>
            </a:r>
            <a:endParaRPr lang="en-US" sz="3600" b="1" i="1" dirty="0">
              <a:ln w="1905">
                <a:solidFill>
                  <a:srgbClr val="000000"/>
                </a:solidFill>
              </a:ln>
              <a:solidFill>
                <a:srgbClr val="F3950B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Neuropo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" y="547217"/>
            <a:ext cx="9139524" cy="4614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428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theme/theme1.xml><?xml version="1.0" encoding="utf-8"?>
<a:theme xmlns:a="http://schemas.openxmlformats.org/drawingml/2006/main" name="powerpoint-template">
  <a:themeElements>
    <a:clrScheme name="powerpoint-template-24 4">
      <a:dk1>
        <a:srgbClr val="4D4D4D"/>
      </a:dk1>
      <a:lt1>
        <a:srgbClr val="FFFFFF"/>
      </a:lt1>
      <a:dk2>
        <a:srgbClr val="4D4D4D"/>
      </a:dk2>
      <a:lt2>
        <a:srgbClr val="246DD8"/>
      </a:lt2>
      <a:accent1>
        <a:srgbClr val="2FC5F1"/>
      </a:accent1>
      <a:accent2>
        <a:srgbClr val="218DEB"/>
      </a:accent2>
      <a:accent3>
        <a:srgbClr val="FFFFFF"/>
      </a:accent3>
      <a:accent4>
        <a:srgbClr val="404040"/>
      </a:accent4>
      <a:accent5>
        <a:srgbClr val="ADDFF7"/>
      </a:accent5>
      <a:accent6>
        <a:srgbClr val="1D7FD5"/>
      </a:accent6>
      <a:hlink>
        <a:srgbClr val="39A1EB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EE080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F3B21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109B0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25A9C"/>
        </a:lt2>
        <a:accent1>
          <a:srgbClr val="166FB2"/>
        </a:accent1>
        <a:accent2>
          <a:srgbClr val="3580B9"/>
        </a:accent2>
        <a:accent3>
          <a:srgbClr val="FFFFFF"/>
        </a:accent3>
        <a:accent4>
          <a:srgbClr val="404040"/>
        </a:accent4>
        <a:accent5>
          <a:srgbClr val="ABBBD5"/>
        </a:accent5>
        <a:accent6>
          <a:srgbClr val="2F73A7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294199"/>
        </a:lt2>
        <a:accent1>
          <a:srgbClr val="3452C2"/>
        </a:accent1>
        <a:accent2>
          <a:srgbClr val="417DDF"/>
        </a:accent2>
        <a:accent3>
          <a:srgbClr val="FFFFFF"/>
        </a:accent3>
        <a:accent4>
          <a:srgbClr val="404040"/>
        </a:accent4>
        <a:accent5>
          <a:srgbClr val="AEB3DD"/>
        </a:accent5>
        <a:accent6>
          <a:srgbClr val="3A71CA"/>
        </a:accent6>
        <a:hlink>
          <a:srgbClr val="1A63B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1798</TotalTime>
  <Words>239</Words>
  <Application>Microsoft Office PowerPoint</Application>
  <PresentationFormat>On-screen Show (16:9)</PresentationFormat>
  <Paragraphs>61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powerpoint-template</vt:lpstr>
      <vt:lpstr>ЕКИПИ</vt:lpstr>
      <vt:lpstr>ПЪРВИ ЕКИП</vt:lpstr>
      <vt:lpstr>ВТОРИ ЕКИП</vt:lpstr>
      <vt:lpstr>Тюрлюгювеч</vt:lpstr>
      <vt:lpstr>Тюрлюгювеч</vt:lpstr>
    </vt:vector>
  </TitlesOfParts>
  <Company>SDAC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Petar Kuzev</dc:creator>
  <cp:lastModifiedBy>Petar Kuzev</cp:lastModifiedBy>
  <cp:revision>48</cp:revision>
  <dcterms:created xsi:type="dcterms:W3CDTF">2013-02-06T18:57:54Z</dcterms:created>
  <dcterms:modified xsi:type="dcterms:W3CDTF">2013-04-20T12:08:28Z</dcterms:modified>
</cp:coreProperties>
</file>