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803" r:id="rId1"/>
  </p:sldMasterIdLst>
  <p:notesMasterIdLst>
    <p:notesMasterId r:id="rId12"/>
  </p:notesMasterIdLst>
  <p:handoutMasterIdLst>
    <p:handoutMasterId r:id="rId13"/>
  </p:handoutMasterIdLst>
  <p:sldIdLst>
    <p:sldId id="283" r:id="rId2"/>
    <p:sldId id="268" r:id="rId3"/>
    <p:sldId id="269" r:id="rId4"/>
    <p:sldId id="271" r:id="rId5"/>
    <p:sldId id="273" r:id="rId6"/>
    <p:sldId id="275" r:id="rId7"/>
    <p:sldId id="276" r:id="rId8"/>
    <p:sldId id="277" r:id="rId9"/>
    <p:sldId id="274" r:id="rId10"/>
    <p:sldId id="284" r:id="rId11"/>
  </p:sldIdLst>
  <p:sldSz cx="9144000" cy="6858000" type="screen4x3"/>
  <p:notesSz cx="6888163" cy="96234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  <a:srgbClr val="004E6D"/>
    <a:srgbClr val="B3FF89"/>
    <a:srgbClr val="78FF2D"/>
    <a:srgbClr val="990000"/>
    <a:srgbClr val="008000"/>
    <a:srgbClr val="FFFF00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68" autoAdjust="0"/>
    <p:restoredTop sz="90667" autoAdjust="0"/>
  </p:normalViewPr>
  <p:slideViewPr>
    <p:cSldViewPr>
      <p:cViewPr varScale="1">
        <p:scale>
          <a:sx n="66" d="100"/>
          <a:sy n="66" d="100"/>
        </p:scale>
        <p:origin x="-132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38" d="100"/>
          <a:sy n="38" d="100"/>
        </p:scale>
        <p:origin x="-1530" y="-96"/>
      </p:cViewPr>
      <p:guideLst>
        <p:guide orient="horz" pos="3031"/>
        <p:guide pos="216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440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91440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125EF0D-32D1-FA44-9A9F-C262E404C11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94838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450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348" tIns="47174" rIns="94348" bIns="47174" numCol="1" anchor="t" anchorCtr="0" compatLnSpc="1">
            <a:prstTxWarp prst="textNoShape">
              <a:avLst/>
            </a:prstTxWarp>
          </a:bodyPr>
          <a:lstStyle>
            <a:lvl1pPr defTabSz="942975">
              <a:defRPr sz="1200" dirty="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03663" y="0"/>
            <a:ext cx="298450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348" tIns="47174" rIns="94348" bIns="47174" numCol="1" anchor="t" anchorCtr="0" compatLnSpc="1">
            <a:prstTxWarp prst="textNoShape">
              <a:avLst/>
            </a:prstTxWarp>
          </a:bodyPr>
          <a:lstStyle>
            <a:lvl1pPr algn="r" defTabSz="942975">
              <a:defRPr sz="1200" dirty="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38225" y="722313"/>
            <a:ext cx="4811713" cy="3608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6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9163" y="4570413"/>
            <a:ext cx="5049837" cy="433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348" tIns="47174" rIns="94348" bIns="471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42413"/>
            <a:ext cx="2984500" cy="481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348" tIns="47174" rIns="94348" bIns="47174" numCol="1" anchor="b" anchorCtr="0" compatLnSpc="1">
            <a:prstTxWarp prst="textNoShape">
              <a:avLst/>
            </a:prstTxWarp>
          </a:bodyPr>
          <a:lstStyle>
            <a:lvl1pPr defTabSz="942975">
              <a:defRPr sz="1200" dirty="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3663" y="9142413"/>
            <a:ext cx="2984500" cy="481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348" tIns="47174" rIns="94348" bIns="47174" numCol="1" anchor="b" anchorCtr="0" compatLnSpc="1">
            <a:prstTxWarp prst="textNoShape">
              <a:avLst/>
            </a:prstTxWarp>
          </a:bodyPr>
          <a:lstStyle>
            <a:lvl1pPr algn="r" defTabSz="942975">
              <a:defRPr sz="1200"/>
            </a:lvl1pPr>
          </a:lstStyle>
          <a:p>
            <a:fld id="{21B4E409-0FCE-3A4D-878C-495575B8D58B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58158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Times New Roman" charset="0"/>
            </a:endParaRPr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defTabSz="942975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defTabSz="942975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42975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42975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42975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0D05D5E5-A3B0-E04A-B3BB-733545433E97}" type="slidenum">
              <a:rPr lang="en-GB" sz="1200"/>
              <a:pPr/>
              <a:t>2</a:t>
            </a:fld>
            <a:endParaRPr lang="en-GB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BFECD78-3C8E-49F2-8FAB-59489D168ABB}" type="datetimeFigureOut">
              <a:rPr lang="en-US" smtClean="0"/>
              <a:pPr/>
              <a:t>4/19/2013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36DD0FD-55B0-48C4-8AF2-8A69533EDFC3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fr-CH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pPr/>
              <a:t>4/19/2013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fr-CH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pPr/>
              <a:t>4/19/2013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pPr/>
              <a:t>4/19/2013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fr-CH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pPr/>
              <a:t>4/19/2013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pPr/>
              <a:t>4/19/2013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CH" smtClean="0"/>
              <a:t>Click to edit Master title style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pPr/>
              <a:t>4/19/2013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pPr/>
              <a:t>4/19/2013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pPr/>
              <a:t>4/19/2013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pPr/>
              <a:t>4/19/2013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CH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pPr/>
              <a:t>4/19/2013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CH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BFECD78-3C8E-49F2-8FAB-59489D168ABB}" type="datetimeFigureOut">
              <a:rPr lang="en-US" smtClean="0"/>
              <a:pPr/>
              <a:t>4/19/2013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0FB56013-B943-42BA-886F-6F9D4EB85E9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11" descr="transparent AWR"/>
          <p:cNvPicPr>
            <a:picLocks noChangeAspect="1" noChangeArrowheads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15888"/>
            <a:ext cx="4248150" cy="99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dventistpictures.org.uk/gallery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stockphoto.com" TargetMode="External"/><Relationship Id="rId3" Type="http://schemas.openxmlformats.org/officeDocument/2006/relationships/hyperlink" Target="http://www.istockphoto.com/" TargetMode="External"/><Relationship Id="rId7" Type="http://schemas.openxmlformats.org/officeDocument/2006/relationships/hyperlink" Target="http://www.everystockphoto.com" TargetMode="External"/><Relationship Id="rId2" Type="http://schemas.openxmlformats.org/officeDocument/2006/relationships/hyperlink" Target="http://www.photo-libre.fr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xc.hu" TargetMode="External"/><Relationship Id="rId5" Type="http://schemas.openxmlformats.org/officeDocument/2006/relationships/hyperlink" Target="http://www.gettyimages.com" TargetMode="External"/><Relationship Id="rId10" Type="http://schemas.openxmlformats.org/officeDocument/2006/relationships/image" Target="../media/image5.png"/><Relationship Id="rId4" Type="http://schemas.openxmlformats.org/officeDocument/2006/relationships/hyperlink" Target="http://www.thinkstockphotos.com/" TargetMode="External"/><Relationship Id="rId9" Type="http://schemas.openxmlformats.org/officeDocument/2006/relationships/hyperlink" Target="http://www.thinkstock.com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udionetwork.com/" TargetMode="External"/><Relationship Id="rId2" Type="http://schemas.openxmlformats.org/officeDocument/2006/relationships/hyperlink" Target="http://www.akmmusic.co.uk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hyperlink" Target="http://www.ccli.co.uk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4869160"/>
            <a:ext cx="7745505" cy="1257002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chemeClr val="tx2"/>
                </a:solidFill>
              </a:rPr>
              <a:t>Victor Hubert BUC Communication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tx2"/>
                </a:solidFill>
              </a:rPr>
              <a:t>Corrado Cozzi EUD Communication 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132856"/>
            <a:ext cx="7900279" cy="1054250"/>
          </a:xfrm>
        </p:spPr>
        <p:txBody>
          <a:bodyPr/>
          <a:lstStyle/>
          <a:p>
            <a:r>
              <a:rPr lang="bg-BG" sz="6600" dirty="0" smtClean="0"/>
              <a:t>Предизвикателството</a:t>
            </a:r>
            <a:r>
              <a:rPr lang="bg-BG" sz="11500" dirty="0" smtClean="0"/>
              <a:t> </a:t>
            </a:r>
            <a:r>
              <a:rPr lang="en-US" sz="11500" dirty="0" smtClean="0"/>
              <a:t> copyright </a:t>
            </a:r>
            <a:endParaRPr lang="en-US" sz="11500" dirty="0"/>
          </a:p>
        </p:txBody>
      </p:sp>
      <p:pic>
        <p:nvPicPr>
          <p:cNvPr id="4" name="Picture 3" descr="180px-Copyright.svg_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5157192"/>
            <a:ext cx="1277888" cy="127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774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4221088"/>
            <a:ext cx="7745505" cy="1905074"/>
          </a:xfrm>
        </p:spPr>
        <p:txBody>
          <a:bodyPr/>
          <a:lstStyle/>
          <a:p>
            <a:r>
              <a:rPr lang="en-GB" b="1" dirty="0" smtClean="0">
                <a:solidFill>
                  <a:schemeClr val="accent2"/>
                </a:solidFill>
                <a:latin typeface="Comic Sans MS" charset="0"/>
              </a:rPr>
              <a:t>Pastor Victor Hulbert</a:t>
            </a:r>
            <a:br>
              <a:rPr lang="en-GB" b="1" dirty="0" smtClean="0">
                <a:solidFill>
                  <a:schemeClr val="accent2"/>
                </a:solidFill>
                <a:latin typeface="Comic Sans MS" charset="0"/>
              </a:rPr>
            </a:br>
            <a:r>
              <a:rPr lang="en-GB" b="1" dirty="0" smtClean="0">
                <a:solidFill>
                  <a:schemeClr val="accent2"/>
                </a:solidFill>
                <a:latin typeface="Comic Sans MS" charset="0"/>
              </a:rPr>
              <a:t>Communication &amp; Media Director </a:t>
            </a:r>
            <a:br>
              <a:rPr lang="en-GB" b="1" dirty="0" smtClean="0">
                <a:solidFill>
                  <a:schemeClr val="accent2"/>
                </a:solidFill>
                <a:latin typeface="Comic Sans MS" charset="0"/>
              </a:rPr>
            </a:br>
            <a:r>
              <a:rPr lang="en-GB" b="1" dirty="0" smtClean="0">
                <a:solidFill>
                  <a:schemeClr val="accent2"/>
                </a:solidFill>
                <a:latin typeface="Comic Sans MS" charset="0"/>
              </a:rPr>
              <a:t>British Union Conference</a:t>
            </a:r>
            <a:endParaRPr lang="en-US" b="1" dirty="0" smtClean="0">
              <a:solidFill>
                <a:schemeClr val="accent2"/>
              </a:solidFill>
              <a:latin typeface="Comic Sans MS" charset="0"/>
            </a:endParaRPr>
          </a:p>
          <a:p>
            <a:endParaRPr lang="en-US" dirty="0"/>
          </a:p>
        </p:txBody>
      </p:sp>
      <p:pic>
        <p:nvPicPr>
          <p:cNvPr id="4" name="Picture 3" descr="180px-Copyright.svg_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5157192"/>
            <a:ext cx="1277888" cy="127788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27584" y="5373216"/>
            <a:ext cx="59046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hlinkClick r:id="rId3"/>
              </a:rPr>
              <a:t>http://www.adventistpictures.org.uk/gallery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660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" descr="C:\Users\Victor Hulbert\Pictures\Devon_August_2011_30thanniversary\Hambledon_torr\Hambledon_torr_032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844824"/>
            <a:ext cx="5724128" cy="41227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Content Placeholder 2"/>
          <p:cNvSpPr>
            <a:spLocks noGrp="1"/>
          </p:cNvSpPr>
          <p:nvPr>
            <p:ph idx="1"/>
          </p:nvPr>
        </p:nvSpPr>
        <p:spPr>
          <a:xfrm>
            <a:off x="250825" y="6092825"/>
            <a:ext cx="3384550" cy="576263"/>
          </a:xfrm>
          <a:solidFill>
            <a:srgbClr val="E6E6E6">
              <a:alpha val="61176"/>
            </a:srgbClr>
          </a:solidFill>
        </p:spPr>
        <p:txBody>
          <a:bodyPr>
            <a:normAutofit/>
          </a:bodyPr>
          <a:lstStyle/>
          <a:p>
            <a:pPr marL="0" indent="0" algn="ctr">
              <a:buFontTx/>
              <a:buNone/>
            </a:pPr>
            <a:r>
              <a:rPr lang="bg-BG" dirty="0" smtClean="0">
                <a:solidFill>
                  <a:srgbClr val="895D1D"/>
                </a:solidFill>
                <a:latin typeface="+mj-lt"/>
              </a:rPr>
              <a:t>Псалм</a:t>
            </a:r>
            <a:r>
              <a:rPr lang="en-GB" dirty="0" smtClean="0">
                <a:solidFill>
                  <a:srgbClr val="895D1D"/>
                </a:solidFill>
                <a:latin typeface="+mj-lt"/>
              </a:rPr>
              <a:t> </a:t>
            </a:r>
            <a:r>
              <a:rPr lang="en-GB" dirty="0">
                <a:solidFill>
                  <a:srgbClr val="895D1D"/>
                </a:solidFill>
                <a:latin typeface="+mj-lt"/>
              </a:rPr>
              <a:t>50:</a:t>
            </a:r>
            <a:r>
              <a:rPr lang="en-GB" dirty="0" smtClean="0">
                <a:solidFill>
                  <a:srgbClr val="895D1D"/>
                </a:solidFill>
                <a:latin typeface="+mj-lt"/>
              </a:rPr>
              <a:t>10</a:t>
            </a:r>
            <a:endParaRPr lang="en-GB" dirty="0">
              <a:solidFill>
                <a:srgbClr val="895D1D"/>
              </a:solidFill>
              <a:latin typeface="+mj-lt"/>
            </a:endParaRPr>
          </a:p>
        </p:txBody>
      </p:sp>
      <p:sp>
        <p:nvSpPr>
          <p:cNvPr id="14339" name="Title 1"/>
          <p:cNvSpPr>
            <a:spLocks noGrp="1"/>
          </p:cNvSpPr>
          <p:nvPr>
            <p:ph type="title"/>
          </p:nvPr>
        </p:nvSpPr>
        <p:spPr bwMode="auto">
          <a:xfrm>
            <a:off x="2916238" y="260350"/>
            <a:ext cx="5986462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algn="r"/>
            <a:r>
              <a:rPr lang="bg-BG" sz="3600" dirty="0" smtClean="0">
                <a:solidFill>
                  <a:srgbClr val="895D1D"/>
                </a:solidFill>
              </a:rPr>
              <a:t>Защото Мои са всички горски зверове и добитъкът, </a:t>
            </a:r>
            <a:br>
              <a:rPr lang="bg-BG" sz="3600" dirty="0" smtClean="0">
                <a:solidFill>
                  <a:srgbClr val="895D1D"/>
                </a:solidFill>
              </a:rPr>
            </a:br>
            <a:r>
              <a:rPr lang="bg-BG" sz="3600" dirty="0" smtClean="0">
                <a:solidFill>
                  <a:srgbClr val="895D1D"/>
                </a:solidFill>
              </a:rPr>
              <a:t>който е по хиляди хълмове.</a:t>
            </a:r>
            <a:endParaRPr lang="en-GB" sz="3600" dirty="0">
              <a:solidFill>
                <a:srgbClr val="895D1D"/>
              </a:solidFill>
              <a:latin typeface="Times New Roman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Victor Hulbert\Pictures\Tithe and offering_000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22375" y="-26988"/>
            <a:ext cx="10366375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Content Placeholder 2"/>
          <p:cNvSpPr>
            <a:spLocks noGrp="1"/>
          </p:cNvSpPr>
          <p:nvPr>
            <p:ph idx="1"/>
          </p:nvPr>
        </p:nvSpPr>
        <p:spPr>
          <a:xfrm>
            <a:off x="250825" y="188913"/>
            <a:ext cx="3384550" cy="576262"/>
          </a:xfrm>
        </p:spPr>
        <p:txBody>
          <a:bodyPr>
            <a:normAutofit/>
          </a:bodyPr>
          <a:lstStyle/>
          <a:p>
            <a:pPr marL="0" indent="0" algn="ctr">
              <a:buFontTx/>
              <a:buNone/>
            </a:pPr>
            <a:r>
              <a:rPr lang="bg-BG" b="1" dirty="0" smtClean="0">
                <a:solidFill>
                  <a:srgbClr val="895D1D"/>
                </a:solidFill>
                <a:latin typeface="Times New Roman" charset="0"/>
              </a:rPr>
              <a:t>Лука</a:t>
            </a:r>
            <a:r>
              <a:rPr lang="en-GB" b="1" dirty="0" smtClean="0">
                <a:solidFill>
                  <a:srgbClr val="895D1D"/>
                </a:solidFill>
                <a:latin typeface="Times New Roman" charset="0"/>
              </a:rPr>
              <a:t> </a:t>
            </a:r>
            <a:r>
              <a:rPr lang="en-GB" b="1" dirty="0">
                <a:solidFill>
                  <a:srgbClr val="895D1D"/>
                </a:solidFill>
                <a:latin typeface="Times New Roman" charset="0"/>
              </a:rPr>
              <a:t>20:25 </a:t>
            </a:r>
          </a:p>
        </p:txBody>
      </p:sp>
      <p:sp>
        <p:nvSpPr>
          <p:cNvPr id="15363" name="Title 1"/>
          <p:cNvSpPr>
            <a:spLocks noGrp="1"/>
          </p:cNvSpPr>
          <p:nvPr>
            <p:ph type="title"/>
          </p:nvPr>
        </p:nvSpPr>
        <p:spPr bwMode="auto">
          <a:xfrm>
            <a:off x="2195513" y="5084763"/>
            <a:ext cx="6707187" cy="1657350"/>
          </a:xfrm>
          <a:solidFill>
            <a:srgbClr val="E6E6E6">
              <a:alpha val="54901"/>
            </a:srgbClr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algn="r"/>
            <a:r>
              <a:rPr lang="bg-BG" sz="3600" dirty="0" smtClean="0"/>
              <a:t>Тогава отдавайте цезаревото на Цезаря, а Божието на Бога</a:t>
            </a:r>
            <a:r>
              <a:rPr lang="en-US" sz="3600" dirty="0" smtClean="0"/>
              <a:t>.</a:t>
            </a:r>
            <a:endParaRPr lang="en-GB" sz="3600" dirty="0">
              <a:solidFill>
                <a:srgbClr val="0070C0"/>
              </a:solidFill>
              <a:latin typeface="Times New Roman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Права върху интелектуалната собственост</a:t>
            </a:r>
            <a:endParaRPr lang="fr-FR" dirty="0" smtClean="0"/>
          </a:p>
          <a:p>
            <a:r>
              <a:rPr lang="bg-BG" dirty="0" smtClean="0"/>
              <a:t>Права върху софтуер</a:t>
            </a:r>
            <a:endParaRPr lang="fr-FR" dirty="0" smtClean="0"/>
          </a:p>
          <a:p>
            <a:r>
              <a:rPr lang="bg-BG" dirty="0" smtClean="0"/>
              <a:t>Копиране на песни и др.</a:t>
            </a:r>
            <a:endParaRPr lang="fr-FR" dirty="0"/>
          </a:p>
          <a:p>
            <a:r>
              <a:rPr lang="bg-BG" dirty="0" smtClean="0"/>
              <a:t>Достъп до изображения</a:t>
            </a:r>
            <a:endParaRPr lang="fr-FR" dirty="0" smtClean="0"/>
          </a:p>
          <a:p>
            <a:r>
              <a:rPr lang="bg-BG" dirty="0" smtClean="0"/>
              <a:t>Достъп до звук</a:t>
            </a:r>
            <a:r>
              <a:rPr lang="fr-FR" dirty="0" smtClean="0"/>
              <a:t>/</a:t>
            </a:r>
            <a:r>
              <a:rPr lang="bg-BG" dirty="0" smtClean="0"/>
              <a:t>видео и филми</a:t>
            </a:r>
            <a:endParaRPr lang="en-GB" dirty="0">
              <a:latin typeface="Times New Roman" charset="0"/>
            </a:endParaRPr>
          </a:p>
        </p:txBody>
      </p:sp>
      <p:sp>
        <p:nvSpPr>
          <p:cNvPr id="17410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dirty="0" smtClean="0">
                <a:latin typeface="Times New Roman" charset="0"/>
              </a:rPr>
              <a:t>Copyright</a:t>
            </a:r>
            <a:r>
              <a:rPr lang="bg-BG" dirty="0" smtClean="0">
                <a:latin typeface="Times New Roman" charset="0"/>
              </a:rPr>
              <a:t> </a:t>
            </a:r>
            <a:r>
              <a:rPr lang="en-GB" dirty="0" smtClean="0">
                <a:latin typeface="Times New Roman" charset="0"/>
              </a:rPr>
              <a:t>:</a:t>
            </a:r>
            <a:r>
              <a:rPr lang="bg-BG" dirty="0" smtClean="0">
                <a:latin typeface="Times New Roman" charset="0"/>
              </a:rPr>
              <a:t> въпроси</a:t>
            </a:r>
            <a:endParaRPr lang="en-GB" dirty="0">
              <a:latin typeface="Times New Roman" charset="0"/>
            </a:endParaRPr>
          </a:p>
        </p:txBody>
      </p:sp>
      <p:pic>
        <p:nvPicPr>
          <p:cNvPr id="3" name="Picture 2" descr="180px-Copyright.svg_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5157192"/>
            <a:ext cx="1277888" cy="12778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1115615" y="2348880"/>
            <a:ext cx="6907609" cy="374441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  <a:defRPr/>
            </a:pPr>
            <a:r>
              <a:rPr lang="bg-BG" dirty="0" smtClean="0">
                <a:ea typeface="+mn-ea"/>
              </a:rPr>
              <a:t>Източници на снимки</a:t>
            </a:r>
            <a:r>
              <a:rPr lang="en-GB" dirty="0" smtClean="0">
                <a:ea typeface="+mn-ea"/>
              </a:rPr>
              <a:t>: </a:t>
            </a:r>
          </a:p>
          <a:p>
            <a:pPr>
              <a:defRPr/>
            </a:pPr>
            <a:r>
              <a:rPr lang="en-GB" dirty="0" smtClean="0">
                <a:ea typeface="+mn-ea"/>
                <a:hlinkClick r:id="rId2"/>
              </a:rPr>
              <a:t>http</a:t>
            </a:r>
            <a:r>
              <a:rPr lang="en-GB" dirty="0">
                <a:ea typeface="+mn-ea"/>
                <a:hlinkClick r:id="rId2"/>
              </a:rPr>
              <a:t>://www.photo-libre.fr</a:t>
            </a:r>
            <a:r>
              <a:rPr lang="en-GB" dirty="0" smtClean="0">
                <a:ea typeface="+mn-ea"/>
                <a:hlinkClick r:id="rId2"/>
              </a:rPr>
              <a:t>/</a:t>
            </a:r>
            <a:endParaRPr lang="en-GB" dirty="0" smtClean="0">
              <a:ea typeface="+mn-ea"/>
            </a:endParaRPr>
          </a:p>
          <a:p>
            <a:pPr>
              <a:defRPr/>
            </a:pPr>
            <a:r>
              <a:rPr lang="en-GB" dirty="0" smtClean="0">
                <a:ea typeface="+mn-ea"/>
                <a:hlinkClick r:id="rId3"/>
              </a:rPr>
              <a:t>http://www.istockphoto.com</a:t>
            </a:r>
            <a:endParaRPr lang="en-GB" dirty="0" smtClean="0">
              <a:ea typeface="+mn-ea"/>
            </a:endParaRPr>
          </a:p>
          <a:p>
            <a:pPr>
              <a:defRPr/>
            </a:pPr>
            <a:r>
              <a:rPr lang="en-GB" dirty="0" smtClean="0">
                <a:ea typeface="+mn-ea"/>
                <a:hlinkClick r:id="rId4"/>
              </a:rPr>
              <a:t>http://www.thinkstockphotos.com</a:t>
            </a:r>
            <a:endParaRPr lang="en-GB" dirty="0" smtClean="0">
              <a:ea typeface="+mn-ea"/>
            </a:endParaRPr>
          </a:p>
          <a:p>
            <a:pPr>
              <a:defRPr/>
            </a:pPr>
            <a:r>
              <a:rPr lang="en-GB" dirty="0" smtClean="0">
                <a:ea typeface="+mn-ea"/>
                <a:hlinkClick r:id="rId5"/>
              </a:rPr>
              <a:t>http://www.gettyimages.com</a:t>
            </a:r>
            <a:endParaRPr lang="en-GB" dirty="0" smtClean="0">
              <a:ea typeface="+mn-ea"/>
            </a:endParaRPr>
          </a:p>
          <a:p>
            <a:r>
              <a:rPr lang="en-US" dirty="0" smtClean="0">
                <a:hlinkClick r:id="rId6"/>
              </a:rPr>
              <a:t>www.sxc.hu</a:t>
            </a:r>
            <a:r>
              <a:rPr lang="en-US" dirty="0" smtClean="0"/>
              <a:t> </a:t>
            </a:r>
          </a:p>
          <a:p>
            <a:r>
              <a:rPr lang="en-US" u="sng" dirty="0" smtClean="0">
                <a:hlinkClick r:id="rId7"/>
              </a:rPr>
              <a:t>www.everystockphoto.com</a:t>
            </a:r>
            <a:endParaRPr lang="en-US" dirty="0" smtClean="0"/>
          </a:p>
          <a:p>
            <a:pPr marL="0" indent="0">
              <a:buNone/>
            </a:pPr>
            <a:r>
              <a:rPr lang="bg-BG" dirty="0" smtClean="0"/>
              <a:t>Добър фонд от снимки </a:t>
            </a:r>
            <a:r>
              <a:rPr lang="en-US" dirty="0" smtClean="0"/>
              <a:t>(1-40$) </a:t>
            </a:r>
          </a:p>
          <a:p>
            <a:r>
              <a:rPr lang="en-US" u="sng" dirty="0" smtClean="0">
                <a:hlinkClick r:id="rId8"/>
              </a:rPr>
              <a:t>www.istockphoto.com</a:t>
            </a:r>
            <a:endParaRPr lang="en-US" dirty="0" smtClean="0"/>
          </a:p>
          <a:p>
            <a:r>
              <a:rPr lang="en-US" u="sng" dirty="0" smtClean="0">
                <a:hlinkClick r:id="rId5"/>
              </a:rPr>
              <a:t>www.gettyimages.com</a:t>
            </a:r>
            <a:endParaRPr lang="en-US" dirty="0" smtClean="0"/>
          </a:p>
          <a:p>
            <a:r>
              <a:rPr lang="en-US" u="sng" dirty="0" smtClean="0">
                <a:hlinkClick r:id="rId9"/>
              </a:rPr>
              <a:t>www.thinkstock.com</a:t>
            </a:r>
            <a:endParaRPr lang="en-US" u="sng" dirty="0" smtClean="0"/>
          </a:p>
          <a:p>
            <a:pPr marL="0" indent="0">
              <a:buNone/>
              <a:defRPr/>
            </a:pPr>
            <a:endParaRPr lang="en-GB" dirty="0" smtClean="0">
              <a:ea typeface="+mn-ea"/>
            </a:endParaRPr>
          </a:p>
          <a:p>
            <a:pPr marL="0" indent="0">
              <a:buFontTx/>
              <a:buNone/>
              <a:defRPr/>
            </a:pPr>
            <a:endParaRPr lang="en-GB" dirty="0" smtClean="0">
              <a:ea typeface="+mn-ea"/>
            </a:endParaRPr>
          </a:p>
        </p:txBody>
      </p:sp>
      <p:pic>
        <p:nvPicPr>
          <p:cNvPr id="7" name="Picture 6" descr="180px-Copyright.svg_.png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5175448"/>
            <a:ext cx="1277888" cy="12778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Снимки </a:t>
            </a:r>
            <a:r>
              <a:rPr lang="en-US" dirty="0" smtClean="0"/>
              <a:t>/</a:t>
            </a:r>
            <a:r>
              <a:rPr lang="bg-BG" dirty="0" smtClean="0"/>
              <a:t>права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9223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bg-BG" dirty="0" smtClean="0">
                <a:solidFill>
                  <a:srgbClr val="895D1D"/>
                </a:solidFill>
                <a:latin typeface="Times New Roman" charset="0"/>
              </a:rPr>
              <a:t>Правни въпроси</a:t>
            </a:r>
            <a:endParaRPr lang="en-GB" dirty="0">
              <a:solidFill>
                <a:srgbClr val="895D1D"/>
              </a:solidFill>
              <a:latin typeface="Times New Roman" charset="0"/>
            </a:endParaRPr>
          </a:p>
        </p:txBody>
      </p:sp>
      <p:sp>
        <p:nvSpPr>
          <p:cNvPr id="22532" name="Content Placeholder 2"/>
          <p:cNvSpPr txBox="1">
            <a:spLocks/>
          </p:cNvSpPr>
          <p:nvPr/>
        </p:nvSpPr>
        <p:spPr bwMode="auto">
          <a:xfrm>
            <a:off x="946150" y="1989138"/>
            <a:ext cx="7772400" cy="234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marL="0" indent="0">
              <a:spcBef>
                <a:spcPct val="20000"/>
              </a:spcBef>
            </a:pPr>
            <a:r>
              <a:rPr lang="bg-BG" sz="3200" dirty="0" smtClean="0"/>
              <a:t>Разрешение за снимки</a:t>
            </a:r>
            <a:r>
              <a:rPr lang="fr-FR" sz="3200" dirty="0" smtClean="0"/>
              <a:t/>
            </a:r>
            <a:br>
              <a:rPr lang="fr-FR" sz="3200" dirty="0" smtClean="0"/>
            </a:br>
            <a:r>
              <a:rPr lang="bg-BG" sz="3200" dirty="0" smtClean="0"/>
              <a:t>Снимки на деца</a:t>
            </a:r>
            <a:r>
              <a:rPr lang="fr-FR" sz="3200" dirty="0" smtClean="0"/>
              <a:t>/</a:t>
            </a:r>
            <a:r>
              <a:rPr lang="bg-BG" sz="3200" dirty="0" smtClean="0"/>
              <a:t> възрастни хора</a:t>
            </a:r>
            <a:r>
              <a:rPr lang="fr-FR" sz="3200" dirty="0" smtClean="0"/>
              <a:t/>
            </a:r>
            <a:br>
              <a:rPr lang="fr-FR" sz="3200" dirty="0" smtClean="0"/>
            </a:br>
            <a:r>
              <a:rPr lang="bg-BG" sz="3200" dirty="0" smtClean="0"/>
              <a:t>Адекватност на снимките</a:t>
            </a:r>
            <a:r>
              <a:rPr lang="fr-FR" sz="3200" dirty="0" smtClean="0"/>
              <a:t/>
            </a:r>
            <a:br>
              <a:rPr lang="fr-FR" sz="3200" dirty="0" smtClean="0"/>
            </a:br>
            <a:r>
              <a:rPr lang="bg-BG" sz="3200" dirty="0" smtClean="0"/>
              <a:t>Уеб-пространството</a:t>
            </a:r>
            <a:endParaRPr lang="en-GB" sz="3200" dirty="0"/>
          </a:p>
        </p:txBody>
      </p:sp>
      <p:pic>
        <p:nvPicPr>
          <p:cNvPr id="7" name="Picture 6" descr="180px-Copyright.svg_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5157192"/>
            <a:ext cx="1277888" cy="12778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Content Placeholder 2"/>
          <p:cNvSpPr txBox="1">
            <a:spLocks/>
          </p:cNvSpPr>
          <p:nvPr/>
        </p:nvSpPr>
        <p:spPr bwMode="auto">
          <a:xfrm>
            <a:off x="1115615" y="2132856"/>
            <a:ext cx="6624737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bg-BG" sz="3200" dirty="0" smtClean="0"/>
              <a:t>Когато снимките са направени на публичен форум и са поставени в интернет с цел репортаж, те не са под закона за защита на данните и разрешение не се изисква.</a:t>
            </a:r>
            <a:endParaRPr lang="en-GB" sz="3200" dirty="0"/>
          </a:p>
        </p:txBody>
      </p:sp>
      <p:pic>
        <p:nvPicPr>
          <p:cNvPr id="6" name="Picture 5" descr="180px-Copyright.svg_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5157192"/>
            <a:ext cx="1277888" cy="1277888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>
                <a:solidFill>
                  <a:srgbClr val="895D1D"/>
                </a:solidFill>
                <a:latin typeface="Times New Roman" charset="0"/>
              </a:rPr>
              <a:t>Правни въпроси</a:t>
            </a:r>
            <a:r>
              <a:rPr lang="en-GB" dirty="0" smtClean="0">
                <a:solidFill>
                  <a:srgbClr val="895D1D"/>
                </a:solidFill>
                <a:latin typeface="Times New Roman" charset="0"/>
              </a:rPr>
              <a:t> 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9223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bg-BG" dirty="0" smtClean="0">
                <a:solidFill>
                  <a:srgbClr val="895D1D"/>
                </a:solidFill>
                <a:latin typeface="Times New Roman" charset="0"/>
              </a:rPr>
              <a:t>Правни въпроси</a:t>
            </a:r>
            <a:endParaRPr lang="en-GB" dirty="0">
              <a:solidFill>
                <a:srgbClr val="0070C0"/>
              </a:solidFill>
              <a:latin typeface="Times New Roman" charset="0"/>
            </a:endParaRPr>
          </a:p>
        </p:txBody>
      </p:sp>
      <p:sp>
        <p:nvSpPr>
          <p:cNvPr id="24579" name="Content Placeholder 2"/>
          <p:cNvSpPr txBox="1">
            <a:spLocks/>
          </p:cNvSpPr>
          <p:nvPr/>
        </p:nvSpPr>
        <p:spPr bwMode="auto">
          <a:xfrm>
            <a:off x="611560" y="1268760"/>
            <a:ext cx="7705551" cy="383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bg-BG" sz="3200" dirty="0" smtClean="0"/>
              <a:t>Не се използват снимки, които могат да бъдат интерпретирани като внушаващи неприличие или които представят хора по един неподходящ начин. </a:t>
            </a:r>
            <a:endParaRPr lang="fr-FR" sz="3200" dirty="0" smtClean="0"/>
          </a:p>
          <a:p>
            <a:pPr>
              <a:spcBef>
                <a:spcPct val="20000"/>
              </a:spcBef>
            </a:pPr>
            <a:r>
              <a:rPr lang="bg-BG" sz="3200" dirty="0" smtClean="0"/>
              <a:t>Когато се посочват имена, това трябва да става със съгласието на хората или да е във връзка с дадено събитие, като например кръщение. </a:t>
            </a:r>
            <a:endParaRPr lang="fr-FR" sz="3200" dirty="0" smtClean="0"/>
          </a:p>
          <a:p>
            <a:pPr>
              <a:spcBef>
                <a:spcPct val="20000"/>
              </a:spcBef>
            </a:pPr>
            <a:r>
              <a:rPr lang="fr-FR" sz="3200" dirty="0" smtClean="0"/>
              <a:t>«</a:t>
            </a:r>
            <a:r>
              <a:rPr lang="bg-BG" sz="3200" dirty="0" smtClean="0"/>
              <a:t>Събитие</a:t>
            </a:r>
            <a:r>
              <a:rPr lang="fr-FR" sz="3200" dirty="0" smtClean="0"/>
              <a:t>» </a:t>
            </a:r>
            <a:r>
              <a:rPr lang="bg-BG" sz="3200" dirty="0" smtClean="0"/>
              <a:t>по-скоро, отколкото индивид</a:t>
            </a:r>
            <a:r>
              <a:rPr lang="fr-FR" sz="3200" dirty="0" smtClean="0"/>
              <a:t>.</a:t>
            </a:r>
            <a:br>
              <a:rPr lang="fr-FR" sz="3200" dirty="0" smtClean="0"/>
            </a:br>
            <a:endParaRPr lang="en-GB" sz="3200" dirty="0"/>
          </a:p>
        </p:txBody>
      </p:sp>
      <p:pic>
        <p:nvPicPr>
          <p:cNvPr id="5" name="Picture 4" descr="180px-Copyright.svg_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0616" y="5157192"/>
            <a:ext cx="1277888" cy="12778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>
                <a:latin typeface="Times New Roman" charset="0"/>
                <a:hlinkClick r:id="rId2"/>
              </a:rPr>
              <a:t>http</a:t>
            </a:r>
            <a:r>
              <a:rPr lang="en-GB" dirty="0">
                <a:latin typeface="Times New Roman" charset="0"/>
                <a:hlinkClick r:id="rId2"/>
              </a:rPr>
              <a:t>://www.akmmusic.co.uk/</a:t>
            </a:r>
            <a:endParaRPr lang="en-GB" dirty="0">
              <a:latin typeface="Times New Roman" charset="0"/>
            </a:endParaRPr>
          </a:p>
          <a:p>
            <a:pPr marL="0" indent="0">
              <a:buNone/>
            </a:pPr>
            <a:r>
              <a:rPr lang="en-GB" dirty="0">
                <a:latin typeface="Times New Roman" charset="0"/>
                <a:hlinkClick r:id="rId3"/>
              </a:rPr>
              <a:t>http://www.audionetwork.com/</a:t>
            </a:r>
            <a:endParaRPr lang="en-GB" dirty="0">
              <a:latin typeface="Times New Roman" charset="0"/>
            </a:endParaRPr>
          </a:p>
          <a:p>
            <a:pPr marL="0" indent="0">
              <a:buNone/>
            </a:pPr>
            <a:r>
              <a:rPr lang="en-GB" dirty="0">
                <a:latin typeface="Times New Roman" charset="0"/>
              </a:rPr>
              <a:t>Projecting/copyrighting music etc.</a:t>
            </a:r>
          </a:p>
          <a:p>
            <a:pPr marL="0" indent="0">
              <a:buNone/>
            </a:pPr>
            <a:r>
              <a:rPr lang="en-GB" dirty="0">
                <a:latin typeface="Times New Roman" charset="0"/>
                <a:hlinkClick r:id="rId4"/>
              </a:rPr>
              <a:t>http://www.ccli.co.uk/</a:t>
            </a:r>
            <a:r>
              <a:rPr lang="en-GB" dirty="0">
                <a:latin typeface="Times New Roman" charset="0"/>
              </a:rPr>
              <a:t> </a:t>
            </a:r>
            <a:r>
              <a:rPr lang="en-GB" dirty="0" smtClean="0">
                <a:latin typeface="Times New Roman" charset="0"/>
              </a:rPr>
              <a:t/>
            </a:r>
            <a:br>
              <a:rPr lang="en-GB" dirty="0" smtClean="0">
                <a:latin typeface="Times New Roman" charset="0"/>
              </a:rPr>
            </a:br>
            <a:r>
              <a:rPr lang="en-GB" dirty="0" smtClean="0">
                <a:latin typeface="Times New Roman" charset="0"/>
              </a:rPr>
              <a:t>Christian </a:t>
            </a:r>
            <a:r>
              <a:rPr lang="en-GB" dirty="0">
                <a:latin typeface="Times New Roman" charset="0"/>
              </a:rPr>
              <a:t>Copyright International </a:t>
            </a:r>
            <a:endParaRPr lang="en-GB" dirty="0" smtClean="0">
              <a:latin typeface="Times New Roman" charset="0"/>
            </a:endParaRPr>
          </a:p>
          <a:p>
            <a:pPr marL="0" indent="0">
              <a:buNone/>
            </a:pPr>
            <a:r>
              <a:rPr lang="en-GB" sz="2400" dirty="0" smtClean="0">
                <a:latin typeface="Times New Roman" charset="0"/>
              </a:rPr>
              <a:t>(site UK </a:t>
            </a:r>
            <a:r>
              <a:rPr lang="bg-BG" sz="2400" dirty="0" smtClean="0">
                <a:latin typeface="Times New Roman" charset="0"/>
              </a:rPr>
              <a:t>и за други страни</a:t>
            </a:r>
            <a:r>
              <a:rPr lang="en-GB" sz="2400" dirty="0" smtClean="0">
                <a:latin typeface="Times New Roman" charset="0"/>
              </a:rPr>
              <a:t>).</a:t>
            </a:r>
            <a:endParaRPr lang="en-GB" dirty="0">
              <a:latin typeface="Times New Roman" charset="0"/>
            </a:endParaRPr>
          </a:p>
          <a:p>
            <a:endParaRPr lang="en-GB" dirty="0">
              <a:latin typeface="Times New Roman" charset="0"/>
            </a:endParaRPr>
          </a:p>
        </p:txBody>
      </p:sp>
      <p:pic>
        <p:nvPicPr>
          <p:cNvPr id="5" name="Picture 4" descr="180px-Copyright.svg_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5157192"/>
            <a:ext cx="1277888" cy="12778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Copyright</a:t>
            </a:r>
            <a:r>
              <a:rPr lang="bg-BG" dirty="0" smtClean="0"/>
              <a:t>- музика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ardcover">
  <a:themeElements>
    <a:clrScheme name="Hardcover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Hardcover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Hardcover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Hardcover.thmx</Template>
  <TotalTime>4243</TotalTime>
  <Words>214</Words>
  <Application>Microsoft Office PowerPoint</Application>
  <PresentationFormat>On-screen Show (4:3)</PresentationFormat>
  <Paragraphs>42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Hardcover</vt:lpstr>
      <vt:lpstr>Предизвикателството  copyright </vt:lpstr>
      <vt:lpstr>Защото Мои са всички горски зверове и добитъкът,  който е по хиляди хълмове.</vt:lpstr>
      <vt:lpstr>Тогава отдавайте цезаревото на Цезаря, а Божието на Бога.</vt:lpstr>
      <vt:lpstr>Copyright : въпроси</vt:lpstr>
      <vt:lpstr>Снимки /права </vt:lpstr>
      <vt:lpstr>Правни въпроси</vt:lpstr>
      <vt:lpstr>Правни въпроси </vt:lpstr>
      <vt:lpstr>Правни въпроси</vt:lpstr>
      <vt:lpstr>Copyright- музика</vt:lpstr>
      <vt:lpstr>PowerPoint Presentation</vt:lpstr>
    </vt:vector>
  </TitlesOfParts>
  <Company>Adventist World Radio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asdf</dc:title>
  <dc:creator>Victor Hulbert</dc:creator>
  <cp:keywords>Interview techniques,</cp:keywords>
  <cp:lastModifiedBy>Petar Kuzev</cp:lastModifiedBy>
  <cp:revision>136</cp:revision>
  <cp:lastPrinted>1999-01-18T15:48:24Z</cp:lastPrinted>
  <dcterms:created xsi:type="dcterms:W3CDTF">1999-01-15T11:19:17Z</dcterms:created>
  <dcterms:modified xsi:type="dcterms:W3CDTF">2013-04-19T04:25:43Z</dcterms:modified>
</cp:coreProperties>
</file>