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  <p:sldMasterId id="2147483653" r:id="rId2"/>
    <p:sldMasterId id="2147483654" r:id="rId3"/>
    <p:sldMasterId id="2147483655" r:id="rId4"/>
    <p:sldMasterId id="2147483656" r:id="rId5"/>
    <p:sldMasterId id="2147483657" r:id="rId6"/>
    <p:sldMasterId id="2147483658" r:id="rId7"/>
    <p:sldMasterId id="2147483660" r:id="rId8"/>
    <p:sldMasterId id="2147483662" r:id="rId9"/>
    <p:sldMasterId id="2147483841" r:id="rId10"/>
  </p:sldMasterIdLst>
  <p:sldIdLst>
    <p:sldId id="317" r:id="rId11"/>
    <p:sldId id="422" r:id="rId12"/>
    <p:sldId id="346" r:id="rId13"/>
    <p:sldId id="348" r:id="rId14"/>
    <p:sldId id="402" r:id="rId15"/>
    <p:sldId id="403" r:id="rId16"/>
    <p:sldId id="404" r:id="rId17"/>
    <p:sldId id="405" r:id="rId18"/>
    <p:sldId id="406" r:id="rId19"/>
    <p:sldId id="407" r:id="rId20"/>
    <p:sldId id="423" r:id="rId21"/>
    <p:sldId id="424" r:id="rId22"/>
    <p:sldId id="425" r:id="rId23"/>
    <p:sldId id="409" r:id="rId24"/>
    <p:sldId id="450" r:id="rId25"/>
    <p:sldId id="427" r:id="rId26"/>
    <p:sldId id="428" r:id="rId27"/>
    <p:sldId id="429" r:id="rId28"/>
    <p:sldId id="430" r:id="rId29"/>
    <p:sldId id="431" r:id="rId30"/>
    <p:sldId id="451" r:id="rId31"/>
    <p:sldId id="433" r:id="rId32"/>
    <p:sldId id="434" r:id="rId33"/>
    <p:sldId id="435" r:id="rId34"/>
    <p:sldId id="436" r:id="rId35"/>
    <p:sldId id="452" r:id="rId36"/>
    <p:sldId id="438" r:id="rId37"/>
    <p:sldId id="439" r:id="rId38"/>
    <p:sldId id="440" r:id="rId39"/>
    <p:sldId id="441" r:id="rId40"/>
    <p:sldId id="442" r:id="rId41"/>
    <p:sldId id="443" r:id="rId42"/>
    <p:sldId id="453" r:id="rId43"/>
    <p:sldId id="445" r:id="rId44"/>
    <p:sldId id="446" r:id="rId45"/>
    <p:sldId id="447" r:id="rId46"/>
    <p:sldId id="448" r:id="rId47"/>
    <p:sldId id="449" r:id="rId48"/>
    <p:sldId id="411" r:id="rId49"/>
    <p:sldId id="412" r:id="rId50"/>
    <p:sldId id="414" r:id="rId51"/>
    <p:sldId id="417" r:id="rId52"/>
    <p:sldId id="419" r:id="rId53"/>
    <p:sldId id="415" r:id="rId54"/>
    <p:sldId id="418" r:id="rId55"/>
    <p:sldId id="420" r:id="rId56"/>
    <p:sldId id="388" r:id="rId5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286984" algn="ctr" rtl="0" fontAlgn="base">
      <a:spcBef>
        <a:spcPct val="0"/>
      </a:spcBef>
      <a:spcAft>
        <a:spcPct val="0"/>
      </a:spcAft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573969" algn="ctr" rtl="0" fontAlgn="base">
      <a:spcBef>
        <a:spcPct val="0"/>
      </a:spcBef>
      <a:spcAft>
        <a:spcPct val="0"/>
      </a:spcAft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860953" algn="ctr" rtl="0" fontAlgn="base">
      <a:spcBef>
        <a:spcPct val="0"/>
      </a:spcBef>
      <a:spcAft>
        <a:spcPct val="0"/>
      </a:spcAft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147938" algn="ctr" rtl="0" fontAlgn="base">
      <a:spcBef>
        <a:spcPct val="0"/>
      </a:spcBef>
      <a:spcAft>
        <a:spcPct val="0"/>
      </a:spcAft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1434922" algn="l" defTabSz="286984" rtl="0" eaLnBrk="1" latinLnBrk="0" hangingPunct="1"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1721907" algn="l" defTabSz="286984" rtl="0" eaLnBrk="1" latinLnBrk="0" hangingPunct="1"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2008891" algn="l" defTabSz="286984" rtl="0" eaLnBrk="1" latinLnBrk="0" hangingPunct="1"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2295876" algn="l" defTabSz="286984" rtl="0" eaLnBrk="1" latinLnBrk="0" hangingPunct="1">
      <a:defRPr sz="2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8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43681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5681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177" y="1600649"/>
            <a:ext cx="2057176" cy="4775151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47" y="1600649"/>
            <a:ext cx="6064374" cy="4775151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61192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BFFD-8D60-B047-B127-9D6B95AC03DA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2D588-A256-8845-9D93-4ABB737DF4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5255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5226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073277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650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82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269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425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1512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95083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656642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93038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71316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3530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177" y="1600649"/>
            <a:ext cx="2057176" cy="4775151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47" y="1600649"/>
            <a:ext cx="6064374" cy="4775151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3264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0887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0882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</p:spPr>
        <p:txBody>
          <a:bodyPr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46591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6484" y="3446862"/>
            <a:ext cx="2009180" cy="232171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62820" y="3446862"/>
            <a:ext cx="2009180" cy="232171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321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0291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7879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5878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01728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690562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</p:spPr>
        <p:txBody>
          <a:bodyPr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670715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6628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40624" y="1071563"/>
            <a:ext cx="1031379" cy="4697016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6485" y="1071563"/>
            <a:ext cx="2986980" cy="4697016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628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59049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6840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</p:spPr>
        <p:txBody>
          <a:bodyPr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961511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6484" y="3446862"/>
            <a:ext cx="2009180" cy="232171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62820" y="3446862"/>
            <a:ext cx="2009180" cy="232171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90496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2366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96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650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82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9697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24318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305046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</p:spPr>
        <p:txBody>
          <a:bodyPr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125355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03457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40624" y="1071563"/>
            <a:ext cx="1031379" cy="4697016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6485" y="1071563"/>
            <a:ext cx="2986980" cy="4697016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815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9638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04297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36922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650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82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6041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2266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801182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66067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987737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150525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530129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424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177" y="178595"/>
            <a:ext cx="2057176" cy="5947172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47" y="178595"/>
            <a:ext cx="6064374" cy="5947172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078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017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09971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  <a:prstGeom prst="rect">
            <a:avLst/>
          </a:prstGeom>
        </p:spPr>
        <p:txBody>
          <a:bodyPr vert="horz" lIns="57397" tIns="28698" rIns="57397" bIns="28698"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922497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650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82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7160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115329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418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538201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07082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057108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1062499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76279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177" y="274590"/>
            <a:ext cx="2057176" cy="5851177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47" y="274590"/>
            <a:ext cx="6064374" cy="5851177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526432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82330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494489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</p:spPr>
        <p:txBody>
          <a:bodyPr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931753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50969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2972" y="1946673"/>
            <a:ext cx="1718965" cy="401836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19093" y="1946673"/>
            <a:ext cx="1718965" cy="401836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43133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7519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50932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86856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243719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</p:spPr>
        <p:txBody>
          <a:bodyPr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4808772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08311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78595"/>
            <a:ext cx="1839516" cy="5786437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72" y="178595"/>
            <a:ext cx="5411391" cy="5786437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43168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3592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34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598179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</p:spPr>
        <p:txBody>
          <a:bodyPr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1753142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64970" y="1946673"/>
            <a:ext cx="1339453" cy="401836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11581" y="1946673"/>
            <a:ext cx="1339453" cy="401836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65435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56665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88158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562409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5914838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</p:spPr>
        <p:txBody>
          <a:bodyPr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7475884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817046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78595"/>
            <a:ext cx="1839516" cy="5786437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72" y="178595"/>
            <a:ext cx="5411391" cy="5786437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88494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7" y="2130850"/>
            <a:ext cx="7773293" cy="1470049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94092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4569854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horz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03505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5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5"/>
            <a:ext cx="7772176" cy="15001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300"/>
            </a:lvl1pPr>
            <a:lvl2pPr marL="286984" indent="0">
              <a:buNone/>
              <a:defRPr sz="1100"/>
            </a:lvl2pPr>
            <a:lvl3pPr marL="573969" indent="0">
              <a:buNone/>
              <a:defRPr sz="1000"/>
            </a:lvl3pPr>
            <a:lvl4pPr marL="860953" indent="0">
              <a:buNone/>
              <a:defRPr sz="900"/>
            </a:lvl4pPr>
            <a:lvl5pPr marL="1147938" indent="0">
              <a:buNone/>
              <a:defRPr sz="900"/>
            </a:lvl5pPr>
            <a:lvl6pPr marL="1434922" indent="0">
              <a:buNone/>
              <a:defRPr sz="900"/>
            </a:lvl6pPr>
            <a:lvl7pPr marL="1721907" indent="0">
              <a:buNone/>
              <a:defRPr sz="900"/>
            </a:lvl7pPr>
            <a:lvl8pPr marL="2008891" indent="0">
              <a:buNone/>
              <a:defRPr sz="900"/>
            </a:lvl8pPr>
            <a:lvl9pPr marL="2295876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225414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650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82" y="1600648"/>
            <a:ext cx="4060775" cy="4525119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988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3"/>
            <a:ext cx="4039568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8" y="1534793"/>
            <a:ext cx="4041799" cy="639588"/>
          </a:xfrm>
          <a:prstGeom prst="rect">
            <a:avLst/>
          </a:prstGeom>
        </p:spPr>
        <p:txBody>
          <a:bodyPr vert="horz" lIns="57397" tIns="28698" rIns="57397" bIns="28698"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8" y="2174379"/>
            <a:ext cx="4041799" cy="3951387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696362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6643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3388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4"/>
            <a:ext cx="3008189" cy="116197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3"/>
          </a:xfrm>
          <a:prstGeom prst="rect">
            <a:avLst/>
          </a:prstGeom>
        </p:spPr>
        <p:txBody>
          <a:bodyPr vert="horz" lIns="57397" tIns="28698" rIns="57397" bIns="28698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50"/>
            <a:ext cx="3008189" cy="4690319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425896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5"/>
            <a:ext cx="5486177" cy="56703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1"/>
            <a:ext cx="5486177" cy="4114353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1"/>
            <a:ext cx="5486177" cy="804788"/>
          </a:xfrm>
          <a:prstGeom prst="rect">
            <a:avLst/>
          </a:prstGeom>
        </p:spPr>
        <p:txBody>
          <a:bodyPr vert="horz" lIns="57397" tIns="28698" rIns="57397" bIns="28698"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965721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50" y="1600648"/>
            <a:ext cx="8228707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00690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177" y="1600648"/>
            <a:ext cx="2057176" cy="4525119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647" y="1600648"/>
            <a:ext cx="6064374" cy="4525119"/>
          </a:xfrm>
          <a:prstGeom prst="rect">
            <a:avLst/>
          </a:prstGeom>
        </p:spPr>
        <p:txBody>
          <a:bodyPr vert="eaVert" lIns="57397" tIns="28698" rIns="57397" bIns="28698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9043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5179220"/>
            <a:ext cx="7358063" cy="119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5179220"/>
            <a:ext cx="7358063" cy="119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3446862"/>
            <a:ext cx="4125516" cy="23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484" y="1071563"/>
            <a:ext cx="4125516" cy="23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3446862"/>
            <a:ext cx="4125516" cy="23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484" y="1071563"/>
            <a:ext cx="4125516" cy="23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78594"/>
            <a:ext cx="735806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558025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837038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16051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95063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4076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61060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248045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535029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822014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558025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837038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16051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95063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674076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961060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248045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535029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822014" indent="-358731" algn="l" rtl="0" fontAlgn="base">
        <a:spcBef>
          <a:spcPts val="1506"/>
        </a:spcBef>
        <a:spcAft>
          <a:spcPct val="0"/>
        </a:spcAft>
        <a:buSzPct val="171000"/>
        <a:buFont typeface="Gill Sans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78594"/>
            <a:ext cx="735806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1946673"/>
            <a:ext cx="3545086" cy="401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77311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56324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35337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14349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593362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880346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167331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454315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741300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78594"/>
            <a:ext cx="735806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64972" y="1946673"/>
            <a:ext cx="2786063" cy="401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77311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56324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35337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14349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593362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880346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167331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454315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2741300" indent="-309904" algn="l" rtl="0" fontAlgn="base">
        <a:spcBef>
          <a:spcPts val="2385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2089547"/>
            <a:ext cx="7358063" cy="2678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86984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573969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860953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147938" algn="ctr" rtl="0" fontAlgn="base">
        <a:spcBef>
          <a:spcPct val="0"/>
        </a:spcBef>
        <a:spcAft>
          <a:spcPct val="0"/>
        </a:spcAft>
        <a:defRPr sz="2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28698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bg-BG" sz="5400" dirty="0" smtClean="0"/>
              <a:t>Изображение на текст</a:t>
            </a:r>
            <a:br>
              <a:rPr lang="bg-BG" sz="5400" dirty="0" smtClean="0"/>
            </a:br>
            <a:r>
              <a:rPr lang="bg-BG" sz="5400" dirty="0" smtClean="0"/>
              <a:t>Текст на изображението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Ansel</a:t>
            </a:r>
            <a:r>
              <a:rPr lang="en-US" dirty="0" smtClean="0"/>
              <a:t> Oliver GC –ANN</a:t>
            </a:r>
          </a:p>
          <a:p>
            <a:r>
              <a:rPr lang="en-US" dirty="0" smtClean="0"/>
              <a:t>Victor Hulbert – BUC</a:t>
            </a:r>
          </a:p>
          <a:p>
            <a:r>
              <a:rPr lang="en-US" dirty="0" smtClean="0"/>
              <a:t>Tor </a:t>
            </a:r>
            <a:r>
              <a:rPr lang="en-US" dirty="0" err="1" smtClean="0"/>
              <a:t>Tjeransen</a:t>
            </a:r>
            <a:r>
              <a:rPr lang="en-US" dirty="0" smtClean="0"/>
              <a:t> NUC</a:t>
            </a:r>
          </a:p>
          <a:p>
            <a:r>
              <a:rPr lang="en-US" dirty="0" smtClean="0"/>
              <a:t>Corrado Cozzi EUD 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Една статия трябва да отговаря на 6 въпроса</a:t>
            </a:r>
            <a:r>
              <a:rPr lang="en-US" dirty="0" smtClean="0"/>
              <a:t>:</a:t>
            </a:r>
          </a:p>
          <a:p>
            <a:r>
              <a:rPr lang="bg-BG" dirty="0" smtClean="0"/>
              <a:t>Кой</a:t>
            </a:r>
            <a:endParaRPr lang="en-US" dirty="0" smtClean="0"/>
          </a:p>
          <a:p>
            <a:r>
              <a:rPr lang="bg-BG" dirty="0" smtClean="0"/>
              <a:t>Какво</a:t>
            </a:r>
            <a:endParaRPr lang="en-US" dirty="0" smtClean="0"/>
          </a:p>
          <a:p>
            <a:r>
              <a:rPr lang="bg-BG" dirty="0" smtClean="0"/>
              <a:t>Кога</a:t>
            </a:r>
            <a:endParaRPr lang="en-US" dirty="0" smtClean="0"/>
          </a:p>
          <a:p>
            <a:r>
              <a:rPr lang="bg-BG" dirty="0" smtClean="0"/>
              <a:t>Къде</a:t>
            </a:r>
            <a:endParaRPr lang="en-US" dirty="0" smtClean="0"/>
          </a:p>
          <a:p>
            <a:r>
              <a:rPr lang="bg-BG" dirty="0" smtClean="0"/>
              <a:t>Защо</a:t>
            </a:r>
            <a:endParaRPr lang="en-US" dirty="0" smtClean="0"/>
          </a:p>
          <a:p>
            <a:r>
              <a:rPr lang="bg-BG" dirty="0" smtClean="0"/>
              <a:t>Как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47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bg-BG" dirty="0" smtClean="0"/>
              <a:t>Трябва да се познава аудиторията</a:t>
            </a:r>
            <a:r>
              <a:rPr lang="fr-FR" dirty="0" smtClean="0"/>
              <a:t>.</a:t>
            </a:r>
            <a:r>
              <a:rPr lang="bg-BG" dirty="0" smtClean="0"/>
              <a:t> Да се има предвид публиката и да се работи с нейните силни и слаби страни.</a:t>
            </a:r>
            <a:r>
              <a:rPr lang="fr-FR" dirty="0" smtClean="0"/>
              <a:t> (</a:t>
            </a:r>
            <a:r>
              <a:rPr lang="bg-BG" dirty="0" smtClean="0"/>
              <a:t>Деян. </a:t>
            </a:r>
            <a:r>
              <a:rPr lang="fr-FR" dirty="0" smtClean="0"/>
              <a:t>17:16-34. 1 </a:t>
            </a:r>
            <a:r>
              <a:rPr lang="bg-BG" dirty="0" smtClean="0"/>
              <a:t>Кор.</a:t>
            </a:r>
            <a:r>
              <a:rPr lang="fr-FR" dirty="0" smtClean="0"/>
              <a:t> 9</a:t>
            </a:r>
            <a:r>
              <a:rPr lang="bg-BG" dirty="0" smtClean="0"/>
              <a:t>:</a:t>
            </a:r>
            <a:r>
              <a:rPr lang="fr-FR" dirty="0" smtClean="0"/>
              <a:t>19-23)</a:t>
            </a: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Адвентист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GB" dirty="0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Не-адвентист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GB" dirty="0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Бивш адвентист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GB" dirty="0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Местен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GB" dirty="0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Национален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GB" dirty="0">
              <a:solidFill>
                <a:srgbClr val="FF9900"/>
              </a:solidFill>
            </a:endParaRPr>
          </a:p>
          <a:p>
            <a:pPr>
              <a:spcBef>
                <a:spcPct val="50000"/>
              </a:spcBef>
            </a:pPr>
            <a:r>
              <a:rPr lang="bg-BG" dirty="0" smtClean="0">
                <a:solidFill>
                  <a:srgbClr val="FF9900"/>
                </a:solidFill>
              </a:rPr>
              <a:t>Интернационален</a:t>
            </a:r>
            <a:r>
              <a:rPr lang="en-GB" dirty="0" smtClean="0">
                <a:solidFill>
                  <a:srgbClr val="FF9900"/>
                </a:solidFill>
              </a:rPr>
              <a:t>?</a:t>
            </a:r>
            <a:endParaRPr lang="en-US" dirty="0">
              <a:solidFill>
                <a:srgbClr val="FF99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96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Адвентен жаргон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“Това, което говорите да бъде винаги с благодат, подправено със сол, за да знаете как трябва да отговаряте на всекиго. “</a:t>
            </a:r>
            <a:r>
              <a:rPr lang="fr-FR" sz="2400" i="1" dirty="0" smtClean="0"/>
              <a:t>(</a:t>
            </a:r>
            <a:r>
              <a:rPr lang="bg-BG" sz="2400" i="1" dirty="0" smtClean="0"/>
              <a:t>Кол.4:6</a:t>
            </a:r>
            <a:r>
              <a:rPr lang="fr-FR" sz="2400" i="1" dirty="0" smtClean="0"/>
              <a:t>)</a:t>
            </a:r>
            <a:br>
              <a:rPr lang="fr-FR" sz="2400" i="1" dirty="0" smtClean="0"/>
            </a:br>
            <a:endParaRPr lang="fr-FR" sz="2400" i="1" dirty="0" smtClean="0"/>
          </a:p>
          <a:p>
            <a:pPr marL="0" indent="0">
              <a:buNone/>
            </a:pPr>
            <a:r>
              <a:rPr lang="bg-BG" dirty="0" smtClean="0"/>
              <a:t>Мислете като един не-адвентист</a:t>
            </a:r>
            <a:r>
              <a:rPr lang="fr-FR" dirty="0" smtClean="0"/>
              <a:t>. </a:t>
            </a:r>
          </a:p>
          <a:p>
            <a:pPr marL="0" indent="0">
              <a:buNone/>
            </a:pPr>
            <a:r>
              <a:rPr lang="bg-BG" dirty="0" smtClean="0"/>
              <a:t>Моят съсед да може да разбере това, което казвам</a:t>
            </a:r>
            <a:r>
              <a:rPr lang="fr-F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2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Адвентен жаргон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Правилни термини, които се разбират само </a:t>
            </a:r>
            <a:r>
              <a:rPr lang="fr-FR" dirty="0" smtClean="0"/>
              <a:t>"in house": </a:t>
            </a:r>
            <a:r>
              <a:rPr lang="bg-BG" dirty="0" smtClean="0"/>
              <a:t>ГК</a:t>
            </a:r>
            <a:r>
              <a:rPr lang="fr-FR" dirty="0" smtClean="0"/>
              <a:t>, </a:t>
            </a:r>
            <a:r>
              <a:rPr lang="bg-BG" dirty="0" smtClean="0"/>
              <a:t>Дивизия</a:t>
            </a:r>
            <a:r>
              <a:rPr lang="fr-FR" dirty="0" smtClean="0"/>
              <a:t>, </a:t>
            </a:r>
            <a:r>
              <a:rPr lang="bg-BG" dirty="0" smtClean="0"/>
              <a:t>Съюз</a:t>
            </a:r>
            <a:r>
              <a:rPr lang="fr-FR" dirty="0" smtClean="0"/>
              <a:t>, </a:t>
            </a:r>
            <a:r>
              <a:rPr lang="bg-BG" dirty="0" smtClean="0"/>
              <a:t>Поле</a:t>
            </a:r>
            <a:r>
              <a:rPr lang="fr-FR" dirty="0" smtClean="0"/>
              <a:t>, </a:t>
            </a:r>
            <a:r>
              <a:rPr lang="bg-BG" dirty="0" smtClean="0"/>
              <a:t>Лагерно събрание</a:t>
            </a:r>
            <a:r>
              <a:rPr lang="fr-FR" dirty="0" smtClean="0"/>
              <a:t>, </a:t>
            </a:r>
            <a:r>
              <a:rPr lang="bg-BG" dirty="0" smtClean="0"/>
              <a:t>Съботно училище</a:t>
            </a:r>
            <a:r>
              <a:rPr lang="fr-FR" dirty="0" smtClean="0"/>
              <a:t>. . .</a:t>
            </a:r>
            <a:br>
              <a:rPr lang="fr-FR" dirty="0" smtClean="0"/>
            </a:br>
            <a:endParaRPr lang="fr-FR" dirty="0" smtClean="0"/>
          </a:p>
          <a:p>
            <a:pPr marL="0" indent="0">
              <a:buNone/>
            </a:pPr>
            <a:r>
              <a:rPr lang="bg-BG" dirty="0" smtClean="0"/>
              <a:t>Неправилни термини или изрази</a:t>
            </a:r>
            <a:r>
              <a:rPr lang="fr-FR" dirty="0" smtClean="0"/>
              <a:t>: </a:t>
            </a:r>
            <a:r>
              <a:rPr lang="bg-BG" dirty="0" smtClean="0"/>
              <a:t>Брат и сестра Смит</a:t>
            </a:r>
            <a:r>
              <a:rPr lang="fr-FR" dirty="0" smtClean="0"/>
              <a:t>, </a:t>
            </a:r>
            <a:r>
              <a:rPr lang="bg-BG" dirty="0" smtClean="0"/>
              <a:t>погребани в кръвта на агнето</a:t>
            </a:r>
            <a:r>
              <a:rPr lang="fr-FR" dirty="0" smtClean="0"/>
              <a:t>, </a:t>
            </a:r>
            <a:r>
              <a:rPr lang="bg-BG" dirty="0" smtClean="0"/>
              <a:t>ЦАСД</a:t>
            </a:r>
            <a:r>
              <a:rPr lang="fr-FR" dirty="0" smtClean="0"/>
              <a:t>, </a:t>
            </a:r>
            <a:r>
              <a:rPr lang="bg-BG" dirty="0" smtClean="0"/>
              <a:t>Божията армия</a:t>
            </a:r>
            <a:r>
              <a:rPr lang="fr-FR" dirty="0" smtClean="0"/>
              <a:t>, </a:t>
            </a:r>
            <a:r>
              <a:rPr lang="bg-BG" dirty="0" smtClean="0"/>
              <a:t>роден в църквата, т.н</a:t>
            </a:r>
            <a:r>
              <a:rPr lang="fr-F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2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5400" dirty="0" smtClean="0"/>
              <a:t>Текст на изображението 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Снимки за нашите статии</a:t>
            </a:r>
            <a:endParaRPr lang="en-US" dirty="0"/>
          </a:p>
          <a:p>
            <a:r>
              <a:rPr lang="en-US" dirty="0"/>
              <a:t>1 </a:t>
            </a:r>
            <a:r>
              <a:rPr lang="bg-BG" dirty="0" smtClean="0"/>
              <a:t>човек на микрофон</a:t>
            </a:r>
            <a:endParaRPr lang="en-US" dirty="0"/>
          </a:p>
          <a:p>
            <a:r>
              <a:rPr lang="bg-BG" dirty="0" smtClean="0"/>
              <a:t>Портрети</a:t>
            </a:r>
            <a:endParaRPr lang="en-US" dirty="0"/>
          </a:p>
          <a:p>
            <a:r>
              <a:rPr lang="bg-BG" dirty="0" smtClean="0"/>
              <a:t>Хора, които вървят</a:t>
            </a:r>
            <a:endParaRPr lang="en-US" dirty="0"/>
          </a:p>
          <a:p>
            <a:r>
              <a:rPr lang="bg-BG" dirty="0" smtClean="0"/>
              <a:t>Хора, които вършат нещо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6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bg-BG" dirty="0" smtClean="0"/>
              <a:t>на микрофон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31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9728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86" y="698750"/>
            <a:ext cx="7768828" cy="545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4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8306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98307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1348"/>
            <a:ext cx="5706070" cy="67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42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9330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9933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7" y="353840"/>
            <a:ext cx="8965406" cy="596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Rectangle 4"/>
          <p:cNvSpPr>
            <a:spLocks/>
          </p:cNvSpPr>
          <p:nvPr/>
        </p:nvSpPr>
        <p:spPr bwMode="auto">
          <a:xfrm>
            <a:off x="6809696" y="6511932"/>
            <a:ext cx="166712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900">
                <a:solidFill>
                  <a:schemeClr val="tx1"/>
                </a:solidFill>
                <a:latin typeface="American Typewriter" charset="0"/>
                <a:ea typeface="ＭＳ Ｐゴシック" charset="0"/>
                <a:cs typeface="American Typewriter" charset="0"/>
                <a:sym typeface="American Typewriter" charset="0"/>
              </a:rPr>
              <a:t>photo by Josef Kissinger/ANN</a:t>
            </a:r>
          </a:p>
        </p:txBody>
      </p:sp>
    </p:spTree>
    <p:extLst>
      <p:ext uri="{BB962C8B-B14F-4D97-AF65-F5344CB8AC3E}">
        <p14:creationId xmlns:p14="http://schemas.microsoft.com/office/powerpoint/2010/main" val="28659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035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546" y="-1397494"/>
            <a:ext cx="6316637" cy="947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24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5400" dirty="0" smtClean="0"/>
              <a:t>Изображение на текст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bg-BG" sz="48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Дължина на параграф</a:t>
            </a:r>
            <a:endParaRPr lang="en-US" sz="4800" dirty="0" smtClean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endParaRPr lang="en-US" dirty="0" smtClean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1 </a:t>
            </a:r>
            <a:r>
              <a:rPr lang="bg-BG" dirty="0" smtClean="0">
                <a:ea typeface="ＭＳ Ｐゴシック" charset="0"/>
                <a:cs typeface="Gill Sans" charset="0"/>
              </a:rPr>
              <a:t>или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 2 </a:t>
            </a:r>
            <a:r>
              <a:rPr lang="bg-BG" dirty="0" smtClean="0">
                <a:ea typeface="ＭＳ Ｐゴシック" charset="0"/>
                <a:cs typeface="Gill Sans" charset="0"/>
              </a:rPr>
              <a:t>изречения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 </a:t>
            </a:r>
          </a:p>
          <a:p>
            <a:r>
              <a:rPr lang="bg-BG" dirty="0" smtClean="0">
                <a:ea typeface="ＭＳ Ｐゴシック" charset="0"/>
                <a:cs typeface="Gill Sans" charset="0"/>
              </a:rPr>
              <a:t>Понякога 3</a:t>
            </a:r>
            <a:endParaRPr lang="en-US" dirty="0" smtClean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r>
              <a:rPr lang="bg-BG" dirty="0" smtClean="0">
                <a:ea typeface="ＭＳ Ｐゴシック" charset="0"/>
                <a:cs typeface="Gill Sans" charset="0"/>
              </a:rPr>
              <a:t>Рядко 4</a:t>
            </a:r>
            <a:endParaRPr lang="en-US" dirty="0" smtClean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9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85" y="226592"/>
            <a:ext cx="5655841" cy="6661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4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4450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4451" name="Rectangle 3"/>
          <p:cNvSpPr>
            <a:spLocks/>
          </p:cNvSpPr>
          <p:nvPr/>
        </p:nvSpPr>
        <p:spPr bwMode="auto">
          <a:xfrm>
            <a:off x="3493827" y="3116761"/>
            <a:ext cx="21485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bg-BG" sz="40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портрети</a:t>
            </a:r>
            <a:endParaRPr lang="en-US" sz="4000" dirty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3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547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547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163" y="242219"/>
            <a:ext cx="9520163" cy="636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72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6498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119"/>
            <a:ext cx="9144000" cy="611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855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7522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118"/>
            <a:ext cx="9144000" cy="612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7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08546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5" y="312541"/>
            <a:ext cx="9313664" cy="622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41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  <p:sp>
        <p:nvSpPr>
          <p:cNvPr id="11059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bg-BG" dirty="0" smtClean="0"/>
              <a:t>хора, които вървят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3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42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264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199" y="-215429"/>
            <a:ext cx="4875609" cy="727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8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469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102512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59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571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375" y="-47998"/>
            <a:ext cx="5326559" cy="693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47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" b="305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6738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477" y="10047"/>
            <a:ext cx="4933652" cy="683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23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7762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776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804" y="267891"/>
            <a:ext cx="9449842" cy="632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52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4621" y="-580429"/>
            <a:ext cx="11644313" cy="7795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14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  <p:sp>
        <p:nvSpPr>
          <p:cNvPr id="12083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bg-BG" dirty="0" smtClean="0"/>
              <a:t>хора, които вършат нещо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8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21858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67" y="607220"/>
            <a:ext cx="7524378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05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22882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933" y="-80366"/>
            <a:ext cx="4554141" cy="6849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43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23907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91" y="-8929"/>
            <a:ext cx="5156895" cy="686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08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24930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29" y="740048"/>
            <a:ext cx="7474148" cy="511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247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2595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45"/>
            <a:ext cx="9144000" cy="640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6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Журналистът разказва истории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 smtClean="0"/>
          </a:p>
          <a:p>
            <a:pPr marL="0" indent="0">
              <a:buNone/>
            </a:pPr>
            <a:r>
              <a:rPr lang="bg-BG" dirty="0" smtClean="0"/>
              <a:t>Фотографът прави снимки </a:t>
            </a:r>
            <a:r>
              <a:rPr lang="fr-FR" dirty="0" smtClean="0"/>
              <a:t>(</a:t>
            </a:r>
            <a:r>
              <a:rPr lang="bg-BG" dirty="0" smtClean="0"/>
              <a:t>на хора, места, предмети)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 marL="0" indent="0">
              <a:buNone/>
            </a:pPr>
            <a:r>
              <a:rPr lang="bg-BG" dirty="0" smtClean="0"/>
              <a:t>Фотожурналистът взема най-доброто от двете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- </a:t>
            </a:r>
            <a:r>
              <a:rPr lang="bg-BG" dirty="0" smtClean="0"/>
              <a:t>изображения, за да разкаже една история</a:t>
            </a:r>
            <a:r>
              <a:rPr lang="fr-F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0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ln/>
        </p:spPr>
        <p:txBody>
          <a:bodyPr/>
          <a:lstStyle/>
          <a:p>
            <a:pPr marL="215125" indent="0">
              <a:buNone/>
            </a:pPr>
            <a:r>
              <a:rPr lang="bg-BG" dirty="0" smtClean="0"/>
              <a:t>Привлечете вниманието на читателя</a:t>
            </a:r>
            <a:r>
              <a:rPr lang="en-US" dirty="0" smtClean="0"/>
              <a:t>:</a:t>
            </a:r>
          </a:p>
          <a:p>
            <a:pPr marL="558025"/>
            <a:r>
              <a:rPr lang="bg-BG" dirty="0" smtClean="0"/>
              <a:t>със заглавието</a:t>
            </a:r>
            <a:r>
              <a:rPr lang="en-US" dirty="0" smtClean="0"/>
              <a:t> (</a:t>
            </a:r>
            <a:r>
              <a:rPr lang="bg-BG" dirty="0" smtClean="0"/>
              <a:t>ако има подзаглавие</a:t>
            </a:r>
            <a:r>
              <a:rPr lang="en-US" dirty="0" smtClean="0"/>
              <a:t>)</a:t>
            </a:r>
          </a:p>
          <a:p>
            <a:pPr marL="558025"/>
            <a:r>
              <a:rPr lang="bg-BG" dirty="0" smtClean="0"/>
              <a:t>фокус върху темата и резултата, а не върху срещата</a:t>
            </a:r>
            <a:endParaRPr lang="en-US" dirty="0" smtClean="0"/>
          </a:p>
          <a:p>
            <a:pPr marL="558025"/>
            <a:r>
              <a:rPr lang="bg-BG" dirty="0" smtClean="0"/>
              <a:t>фокус върху това, което е казано, а не върху вестта </a:t>
            </a:r>
            <a:endParaRPr lang="en-US" dirty="0" smtClean="0"/>
          </a:p>
          <a:p>
            <a:pPr marL="558025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Глаголите, които използва фотожурналиста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Какво правят</a:t>
            </a:r>
            <a:r>
              <a:rPr lang="fr-FR" dirty="0" smtClean="0"/>
              <a:t>?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Какво виждат</a:t>
            </a:r>
            <a:r>
              <a:rPr lang="fr-FR" dirty="0" smtClean="0"/>
              <a:t>?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Какво се случва</a:t>
            </a:r>
            <a:r>
              <a:rPr lang="fr-FR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Изразяване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b-NO" dirty="0" smtClean="0"/>
              <a:t>Joanne Davies </a:t>
            </a:r>
            <a:r>
              <a:rPr lang="bg-BG" dirty="0" smtClean="0"/>
              <a:t>развълнувана изразява своята позиция за</a:t>
            </a:r>
            <a:r>
              <a:rPr lang="nb-NO" dirty="0" smtClean="0"/>
              <a:t> branding</a:t>
            </a:r>
            <a:r>
              <a:rPr lang="bg-BG" dirty="0" smtClean="0"/>
              <a:t> </a:t>
            </a:r>
            <a:endParaRPr lang="nb-NO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00" y="1484784"/>
            <a:ext cx="5115384" cy="357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97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 Изказване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88024" y="1600200"/>
            <a:ext cx="403244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Касиерът на ГК представя световната финансова ситуация пред изпълнителния съвет. </a:t>
            </a:r>
            <a:endParaRPr lang="nb-NO" dirty="0"/>
          </a:p>
        </p:txBody>
      </p:sp>
      <p:pic>
        <p:nvPicPr>
          <p:cNvPr id="2051" name="Picture 3" descr="\\FOTOWARE1\FWArchives\Adams\2009\Everyone\000041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212220" cy="470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2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Снимка в подходящ момент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Президентът Тед Уилсън посочва, че Библията е основата на християнската вяра. </a:t>
            </a:r>
            <a:endParaRPr lang="nb-NO" dirty="0" smtClean="0"/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10" y="1628800"/>
            <a:ext cx="2989490" cy="449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9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Да познавате навиците на вашата </a:t>
            </a:r>
            <a:r>
              <a:rPr lang="fr-FR" dirty="0" smtClean="0"/>
              <a:t>« </a:t>
            </a:r>
            <a:r>
              <a:rPr lang="bg-BG" dirty="0" smtClean="0"/>
              <a:t>жертва</a:t>
            </a:r>
            <a:r>
              <a:rPr lang="fr-FR" dirty="0" smtClean="0"/>
              <a:t>»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Какво ще се случи</a:t>
            </a:r>
            <a:r>
              <a:rPr lang="fr-FR" dirty="0" smtClean="0"/>
              <a:t>?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Кога ще се случи</a:t>
            </a:r>
            <a:r>
              <a:rPr lang="fr-FR" dirty="0" smtClean="0"/>
              <a:t>?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Къде ще се случи</a:t>
            </a:r>
            <a:r>
              <a:rPr lang="fr-FR" dirty="0" smtClean="0"/>
              <a:t>?</a:t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Бъдете на подходящото място в подходящия момент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Бъдете бдителни и подготвени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bg-BG" dirty="0" smtClean="0"/>
              <a:t>Слушайте какво се случва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09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Аксиома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Хората имат доверие на журналистите, които казват истината.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 marL="0" indent="0">
              <a:buNone/>
            </a:pPr>
            <a:r>
              <a:rPr lang="bg-BG" dirty="0" smtClean="0"/>
              <a:t>Фотографите трябва винаги да казват истината.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6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Надписи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Надписите под снимката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 smtClean="0"/>
          </a:p>
          <a:p>
            <a:pPr marL="0" indent="0">
              <a:buNone/>
            </a:pPr>
            <a:r>
              <a:rPr lang="bg-BG" dirty="0" smtClean="0"/>
              <a:t>Позволява снимката да има по-голямо влияние</a:t>
            </a:r>
            <a:r>
              <a:rPr lang="fr-F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29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Grp="1" noChangeArrowheads="1"/>
          </p:cNvSpPr>
          <p:nvPr>
            <p:ph type="title"/>
          </p:nvPr>
        </p:nvSpPr>
        <p:spPr>
          <a:xfrm>
            <a:off x="395536" y="2132856"/>
            <a:ext cx="8229600" cy="1143000"/>
          </a:xfrm>
          <a:ln/>
        </p:spPr>
        <p:txBody>
          <a:bodyPr/>
          <a:lstStyle/>
          <a:p>
            <a:r>
              <a:rPr lang="en-US" dirty="0">
                <a:solidFill>
                  <a:srgbClr val="00A4FF"/>
                </a:solidFill>
              </a:rPr>
              <a:t>Journalism Patterns</a:t>
            </a:r>
          </a:p>
        </p:txBody>
      </p:sp>
      <p:sp>
        <p:nvSpPr>
          <p:cNvPr id="134147" name="Rectangle 3"/>
          <p:cNvSpPr>
            <a:spLocks/>
          </p:cNvSpPr>
          <p:nvPr/>
        </p:nvSpPr>
        <p:spPr bwMode="auto">
          <a:xfrm>
            <a:off x="1772976" y="3608176"/>
            <a:ext cx="558912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3300" dirty="0" err="1">
                <a:solidFill>
                  <a:srgbClr val="009EFF"/>
                </a:solidFill>
                <a:ea typeface="ＭＳ Ｐゴシック" charset="0"/>
                <a:cs typeface="Gill Sans" charset="0"/>
              </a:rPr>
              <a:t>journalismpatterns.blogspot.com</a:t>
            </a:r>
            <a:endParaRPr lang="en-US" sz="3300" dirty="0">
              <a:solidFill>
                <a:srgbClr val="009EFF"/>
              </a:solidFill>
              <a:ea typeface="ＭＳ Ｐゴシック" charset="0"/>
              <a:cs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bg-BG" dirty="0" smtClean="0"/>
              <a:t>Когато става въпрос за среща, представете резултата, а не самата среща</a:t>
            </a:r>
            <a:endParaRPr lang="en-US" dirty="0" smtClean="0"/>
          </a:p>
          <a:p>
            <a:endParaRPr lang="en-US" dirty="0" smtClean="0"/>
          </a:p>
          <a:p>
            <a:r>
              <a:rPr lang="bg-BG" dirty="0" smtClean="0"/>
              <a:t>Когато става въпрос за вест, представете най-важните неща, а не самата вест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4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g-BG" dirty="0" smtClean="0"/>
              <a:t>На 20 април, </a:t>
            </a:r>
            <a:r>
              <a:rPr lang="en-US" dirty="0" smtClean="0"/>
              <a:t>50  </a:t>
            </a:r>
            <a:r>
              <a:rPr lang="bg-BG" dirty="0" smtClean="0"/>
              <a:t>отговорници по комуникациите от Българския Съюз присъстваха на семинар за комуникациите и църквата. </a:t>
            </a:r>
            <a:endParaRPr lang="en-US" dirty="0" smtClean="0"/>
          </a:p>
          <a:p>
            <a:r>
              <a:rPr lang="bg-BG" dirty="0" smtClean="0"/>
              <a:t>Темите бяха фокусирани върху това как да се подобри представянето на църквата в обществото.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bg-BG" dirty="0" smtClean="0"/>
              <a:t>Невероятно е да се види как можем да сме ентусиазирани от това да направим адвентната църква и нейната вест по-добре познати в обществото </a:t>
            </a:r>
            <a:r>
              <a:rPr lang="en-US" dirty="0" smtClean="0"/>
              <a:t>” </a:t>
            </a:r>
            <a:r>
              <a:rPr lang="bg-BG" dirty="0" smtClean="0"/>
              <a:t>каза Петър Кузев, организатор на срещата.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3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Един дърводелец от Назарет, претендиращ да е Месия, се опитва да коригира религиозните традиции, обвинявайки религиозните водачи, че се покланят на правилата вместо на Създателя, който ги е дал. </a:t>
            </a:r>
            <a:endParaRPr lang="fr-FR" dirty="0" smtClean="0"/>
          </a:p>
          <a:p>
            <a:r>
              <a:rPr lang="bg-BG" dirty="0" smtClean="0"/>
              <a:t>Исус от Назарет благослови немощните и страдащите по време на своето духовно оттегляне в южната част на Юдея на 3 юни.</a:t>
            </a:r>
            <a:endParaRPr lang="fr-FR" dirty="0" smtClean="0"/>
          </a:p>
          <a:p>
            <a:r>
              <a:rPr lang="bg-BG" dirty="0" smtClean="0"/>
              <a:t>Той каза, че те, а не религиозните фанатици, ще бъдат наследници на спасението</a:t>
            </a:r>
            <a:r>
              <a:rPr lang="fr-FR" dirty="0" smtClean="0"/>
              <a:t>. “</a:t>
            </a:r>
            <a:r>
              <a:rPr lang="bg-BG" dirty="0" smtClean="0"/>
              <a:t>Блажени бедните по дух, защото е тяхно небесното царство</a:t>
            </a:r>
            <a:r>
              <a:rPr lang="fr-FR" dirty="0" smtClean="0"/>
              <a:t>», </a:t>
            </a:r>
            <a:r>
              <a:rPr lang="bg-BG" dirty="0" smtClean="0"/>
              <a:t>каза Исус пред множеството  от около </a:t>
            </a:r>
            <a:r>
              <a:rPr lang="fr-FR" dirty="0" smtClean="0"/>
              <a:t>5.000 </a:t>
            </a:r>
            <a:r>
              <a:rPr lang="bg-BG" dirty="0" smtClean="0"/>
              <a:t>души</a:t>
            </a:r>
            <a:r>
              <a:rPr lang="fr-FR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2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g-BG" dirty="0" smtClean="0"/>
              <a:t>На свое заседание административния съвет  на Интер-Европейската дивизия гласува да спонсорира закупуването на сграда в центъра на София за насърчаване на духовните срещи на различни етнически групи адвентисти и не-адвентисти.</a:t>
            </a:r>
            <a:endParaRPr lang="en-US" dirty="0" smtClean="0"/>
          </a:p>
          <a:p>
            <a:r>
              <a:rPr lang="bg-BG" dirty="0" smtClean="0"/>
              <a:t>Съветът одобри да даде около</a:t>
            </a:r>
            <a:r>
              <a:rPr lang="en-US" dirty="0" smtClean="0"/>
              <a:t> 100.000 </a:t>
            </a:r>
            <a:r>
              <a:rPr lang="bg-BG" dirty="0" smtClean="0"/>
              <a:t>Евро за купуването на сградата</a:t>
            </a:r>
            <a:r>
              <a:rPr lang="en-US" dirty="0" smtClean="0"/>
              <a:t>. “</a:t>
            </a:r>
            <a:r>
              <a:rPr lang="bg-BG" dirty="0" smtClean="0"/>
              <a:t>Доволен съм да видя, че най-накрая се инвестират средства за нашите чуждестранни членове,</a:t>
            </a:r>
            <a:r>
              <a:rPr lang="en-US" dirty="0" smtClean="0"/>
              <a:t>” </a:t>
            </a:r>
            <a:r>
              <a:rPr lang="bg-BG" dirty="0" smtClean="0"/>
              <a:t>каза Корадо Коци</a:t>
            </a:r>
            <a:r>
              <a:rPr lang="en-US" dirty="0" smtClean="0"/>
              <a:t>, </a:t>
            </a:r>
            <a:r>
              <a:rPr lang="bg-BG" dirty="0" smtClean="0"/>
              <a:t>член на административния съвет</a:t>
            </a:r>
            <a:r>
              <a:rPr lang="en-US" dirty="0" smtClean="0"/>
              <a:t>. “</a:t>
            </a:r>
            <a:r>
              <a:rPr lang="bg-BG" dirty="0" smtClean="0"/>
              <a:t>Това е реализацията на една дългогодишна мечта</a:t>
            </a:r>
            <a:r>
              <a:rPr lang="en-US" dirty="0" smtClean="0"/>
              <a:t>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Модел за статия от 12 параграфа</a:t>
            </a:r>
            <a:r>
              <a:rPr lang="en-US" dirty="0" smtClean="0"/>
              <a:t>:</a:t>
            </a:r>
          </a:p>
          <a:p>
            <a:r>
              <a:rPr lang="en-US" dirty="0" smtClean="0"/>
              <a:t>6 </a:t>
            </a:r>
            <a:r>
              <a:rPr lang="bg-BG" dirty="0" smtClean="0"/>
              <a:t>за най-важните точки</a:t>
            </a:r>
            <a:endParaRPr lang="en-US" dirty="0" smtClean="0"/>
          </a:p>
          <a:p>
            <a:r>
              <a:rPr lang="en-US" dirty="0" smtClean="0"/>
              <a:t>4 </a:t>
            </a:r>
            <a:r>
              <a:rPr lang="bg-BG" dirty="0" smtClean="0"/>
              <a:t>за следващите важни точки</a:t>
            </a:r>
            <a:endParaRPr lang="en-US" dirty="0" smtClean="0"/>
          </a:p>
          <a:p>
            <a:r>
              <a:rPr lang="en-US" dirty="0" smtClean="0"/>
              <a:t>2 </a:t>
            </a:r>
            <a:r>
              <a:rPr lang="bg-BG" dirty="0" smtClean="0"/>
              <a:t>за финални точки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87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hoto - Horizont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hoto - Horizont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hoto - Vertic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hoto - Vertic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itle - Top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lank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itle &amp; Bullets - Lef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Title &amp; Bullets - Righ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Center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Pages>0</Pages>
  <Words>574</Words>
  <Characters>0</Characters>
  <Application>Microsoft Office PowerPoint</Application>
  <PresentationFormat>On-screen Show (4:3)</PresentationFormat>
  <Lines>0</Lines>
  <Paragraphs>90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Right</vt:lpstr>
      <vt:lpstr>Title - Center</vt:lpstr>
      <vt:lpstr>Black</vt:lpstr>
      <vt:lpstr>Изображение на текст Текст на изображението</vt:lpstr>
      <vt:lpstr>Изображение на текст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Адвентен жаргон</vt:lpstr>
      <vt:lpstr>Адвентен жаргон</vt:lpstr>
      <vt:lpstr>Текст на изображението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Изразяване </vt:lpstr>
      <vt:lpstr> Изказване </vt:lpstr>
      <vt:lpstr>Снимка в подходящ момент</vt:lpstr>
      <vt:lpstr>PowerPoint Presentation</vt:lpstr>
      <vt:lpstr>Аксиома  </vt:lpstr>
      <vt:lpstr>Надписи   </vt:lpstr>
      <vt:lpstr>Journalism Patterns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sve</cp:lastModifiedBy>
  <cp:revision>44</cp:revision>
  <dcterms:modified xsi:type="dcterms:W3CDTF">2013-04-20T10:56:35Z</dcterms:modified>
</cp:coreProperties>
</file>